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1" r:id="rId8"/>
    <p:sldId id="287" r:id="rId9"/>
    <p:sldId id="288" r:id="rId10"/>
    <p:sldId id="262" r:id="rId11"/>
    <p:sldId id="263" r:id="rId12"/>
    <p:sldId id="264" r:id="rId13"/>
    <p:sldId id="267" r:id="rId14"/>
    <p:sldId id="268" r:id="rId15"/>
    <p:sldId id="270" r:id="rId16"/>
    <p:sldId id="271" r:id="rId17"/>
    <p:sldId id="283" r:id="rId18"/>
    <p:sldId id="284" r:id="rId19"/>
    <p:sldId id="285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FD7FB"/>
    <a:srgbClr val="00FF00"/>
    <a:srgbClr val="FF6600"/>
    <a:srgbClr val="CCFFFF"/>
    <a:srgbClr val="99FF99"/>
    <a:srgbClr val="FFCCCC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p\Desktop\obrada%20anke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p\Desktop\obrada%20anke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p\Desktop\obrada%20anke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Percent val="1"/>
            <c:showLeaderLines val="1"/>
          </c:dLbls>
          <c:cat>
            <c:multiLvlStrRef>
              <c:f>Sheet1!$S$203:$T$204</c:f>
              <c:multiLvlStrCache>
                <c:ptCount val="2"/>
                <c:lvl>
                  <c:pt idx="0">
                    <c:v>da</c:v>
                  </c:pt>
                  <c:pt idx="1">
                    <c:v>ne</c:v>
                  </c:pt>
                </c:lvl>
                <c:lvl>
                  <c:pt idx="0">
                    <c:v>174</c:v>
                  </c:pt>
                  <c:pt idx="1">
                    <c:v>2</c:v>
                  </c:pt>
                </c:lvl>
              </c:multiLvlStrCache>
            </c:multiLvlStrRef>
          </c:cat>
          <c:val>
            <c:numRef>
              <c:f>Sheet1!$U$203:$U$204</c:f>
              <c:numCache>
                <c:formatCode>0%</c:formatCode>
                <c:ptCount val="2"/>
                <c:pt idx="0">
                  <c:v>0.98863636363636231</c:v>
                </c:pt>
                <c:pt idx="1">
                  <c:v>1.1363636363636371E-2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txPr>
        <a:bodyPr/>
        <a:lstStyle/>
        <a:p>
          <a:pPr>
            <a:defRPr sz="1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5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cat>
            <c:multiLvlStrRef>
              <c:f>Sheet1!$S$183:$T$190</c:f>
              <c:multiLvlStrCache>
                <c:ptCount val="8"/>
                <c:lvl>
                  <c:pt idx="0">
                    <c:v>pijane naočare</c:v>
                  </c:pt>
                  <c:pt idx="1">
                    <c:v>test</c:v>
                  </c:pt>
                  <c:pt idx="2">
                    <c:v>sve je ok</c:v>
                  </c:pt>
                  <c:pt idx="3">
                    <c:v>ljubazno osoblje</c:v>
                  </c:pt>
                  <c:pt idx="4">
                    <c:v>vožnja auta</c:v>
                  </c:pt>
                  <c:pt idx="5">
                    <c:v>sve </c:v>
                  </c:pt>
                  <c:pt idx="6">
                    <c:v>stvari</c:v>
                  </c:pt>
                  <c:pt idx="7">
                    <c:v>nagradna igra</c:v>
                  </c:pt>
                </c:lvl>
                <c:lvl>
                  <c:pt idx="0">
                    <c:v>71</c:v>
                  </c:pt>
                  <c:pt idx="1">
                    <c:v>13</c:v>
                  </c:pt>
                  <c:pt idx="2">
                    <c:v>42</c:v>
                  </c:pt>
                  <c:pt idx="3">
                    <c:v>18</c:v>
                  </c:pt>
                  <c:pt idx="4">
                    <c:v>9</c:v>
                  </c:pt>
                  <c:pt idx="5">
                    <c:v>4</c:v>
                  </c:pt>
                  <c:pt idx="6">
                    <c:v>6</c:v>
                  </c:pt>
                  <c:pt idx="7">
                    <c:v>3</c:v>
                  </c:pt>
                </c:lvl>
              </c:multiLvlStrCache>
            </c:multiLvlStrRef>
          </c:cat>
          <c:val>
            <c:numRef>
              <c:f>Sheet1!$U$183:$U$190</c:f>
              <c:numCache>
                <c:formatCode>0%</c:formatCode>
                <c:ptCount val="8"/>
                <c:pt idx="0">
                  <c:v>0.40340909090909088</c:v>
                </c:pt>
                <c:pt idx="1">
                  <c:v>7.3863636363636576E-2</c:v>
                </c:pt>
                <c:pt idx="2">
                  <c:v>0.23863636363636398</c:v>
                </c:pt>
                <c:pt idx="3">
                  <c:v>0.10227272727272729</c:v>
                </c:pt>
                <c:pt idx="4">
                  <c:v>5.1136363636363653E-2</c:v>
                </c:pt>
                <c:pt idx="5">
                  <c:v>2.2727272727272815E-2</c:v>
                </c:pt>
                <c:pt idx="6">
                  <c:v>3.4090909090909088E-2</c:v>
                </c:pt>
                <c:pt idx="7">
                  <c:v>1.7045454545454544E-2</c:v>
                </c:pt>
              </c:numCache>
            </c:numRef>
          </c:val>
        </c:ser>
        <c:shape val="cone"/>
        <c:axId val="68942464"/>
        <c:axId val="68956544"/>
        <c:axId val="0"/>
      </c:bar3DChart>
      <c:catAx>
        <c:axId val="689424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8956544"/>
        <c:crosses val="autoZero"/>
        <c:auto val="1"/>
        <c:lblAlgn val="ctr"/>
        <c:lblOffset val="100"/>
      </c:catAx>
      <c:valAx>
        <c:axId val="68956544"/>
        <c:scaling>
          <c:orientation val="minMax"/>
        </c:scaling>
        <c:axPos val="l"/>
        <c:majorGridlines/>
        <c:numFmt formatCode="0%" sourceLinked="1"/>
        <c:tickLblPos val="nextTo"/>
        <c:crossAx val="68942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FF00"/>
            </a:solidFill>
          </c:spPr>
          <c:cat>
            <c:multiLvlStrRef>
              <c:f>Sheet1!$S$193:$T$197</c:f>
              <c:multiLvlStrCache>
                <c:ptCount val="5"/>
                <c:lvl>
                  <c:pt idx="0">
                    <c:v>bez odgovora</c:v>
                  </c:pt>
                  <c:pt idx="1">
                    <c:v>sve ok</c:v>
                  </c:pt>
                  <c:pt idx="2">
                    <c:v>ništa</c:v>
                  </c:pt>
                  <c:pt idx="3">
                    <c:v>vožnja auta</c:v>
                  </c:pt>
                  <c:pt idx="4">
                    <c:v>test</c:v>
                  </c:pt>
                </c:lvl>
                <c:lvl>
                  <c:pt idx="0">
                    <c:v>132</c:v>
                  </c:pt>
                  <c:pt idx="1">
                    <c:v>37</c:v>
                  </c:pt>
                  <c:pt idx="2">
                    <c:v>4</c:v>
                  </c:pt>
                  <c:pt idx="3">
                    <c:v>1</c:v>
                  </c:pt>
                  <c:pt idx="4">
                    <c:v>1</c:v>
                  </c:pt>
                </c:lvl>
              </c:multiLvlStrCache>
            </c:multiLvlStrRef>
          </c:cat>
          <c:val>
            <c:numRef>
              <c:f>Sheet1!$U$193:$U$197</c:f>
              <c:numCache>
                <c:formatCode>0%</c:formatCode>
                <c:ptCount val="5"/>
                <c:pt idx="0">
                  <c:v>0.75000000000000122</c:v>
                </c:pt>
                <c:pt idx="1">
                  <c:v>0.21022727272727307</c:v>
                </c:pt>
                <c:pt idx="2">
                  <c:v>2.2727272727272815E-2</c:v>
                </c:pt>
                <c:pt idx="3">
                  <c:v>5.6818181818181976E-3</c:v>
                </c:pt>
                <c:pt idx="4">
                  <c:v>5.6818181818181976E-3</c:v>
                </c:pt>
              </c:numCache>
            </c:numRef>
          </c:val>
        </c:ser>
        <c:shape val="cone"/>
        <c:axId val="68972544"/>
        <c:axId val="68974080"/>
        <c:axId val="0"/>
      </c:bar3DChart>
      <c:catAx>
        <c:axId val="68972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8974080"/>
        <c:crosses val="autoZero"/>
        <c:auto val="1"/>
        <c:lblAlgn val="ctr"/>
        <c:lblOffset val="100"/>
      </c:catAx>
      <c:valAx>
        <c:axId val="68974080"/>
        <c:scaling>
          <c:orientation val="minMax"/>
        </c:scaling>
        <c:axPos val="l"/>
        <c:majorGridlines/>
        <c:numFmt formatCode="0%" sourceLinked="1"/>
        <c:tickLblPos val="nextTo"/>
        <c:crossAx val="68972544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795A03-9A95-46A7-8DEC-00735407B877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C2666F3-BF65-43C1-8DDD-EFE318453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1643050"/>
            <a:ext cx="6072230" cy="2868168"/>
          </a:xfrm>
        </p:spPr>
        <p:txBody>
          <a:bodyPr>
            <a:normAutofit/>
          </a:bodyPr>
          <a:lstStyle/>
          <a:p>
            <a:pPr algn="ctr"/>
            <a:r>
              <a:rPr lang="sr-Cyrl-R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ИЗВЕШТАЈ СА </a:t>
            </a:r>
            <a:br>
              <a:rPr lang="sr-Cyrl-R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sr-Cyrl-R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12. МЕЂУНАРОДНОГ САЈМА ОБРАЗОВАЊА</a:t>
            </a:r>
            <a:br>
              <a:rPr lang="sr-Cyrl-R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sr-Cyrl-R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“ПУТОКАЗИ”</a:t>
            </a:r>
            <a:br>
              <a:rPr lang="sr-Cyrl-R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sr-Cyrl-RS" sz="3600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2017. ГОДИНЕ</a:t>
            </a:r>
            <a:endParaRPr lang="en-US" sz="3600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5357826"/>
            <a:ext cx="5114778" cy="1101248"/>
          </a:xfrm>
        </p:spPr>
        <p:txBody>
          <a:bodyPr/>
          <a:lstStyle/>
          <a:p>
            <a:r>
              <a:rPr lang="sr-Cyrl-RS" dirty="0" smtClean="0"/>
              <a:t>Припремила</a:t>
            </a:r>
          </a:p>
          <a:p>
            <a:r>
              <a:rPr lang="sr-Cyrl-RS" dirty="0" smtClean="0"/>
              <a:t>Наташа Мазалица Ђокић, психолог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684" t="3140" r="23219" b="4396"/>
          <a:stretch>
            <a:fillRect/>
          </a:stretch>
        </p:blipFill>
        <p:spPr bwMode="auto">
          <a:xfrm>
            <a:off x="214282" y="928670"/>
            <a:ext cx="2360491" cy="517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“Пијане наочаре”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679643" cy="48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Симулација вожње аутомобила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47863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Наградна игра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857232"/>
            <a:ext cx="7481918" cy="5598504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Ученици су радили тест из познавања саобраћајних прописа у улози пешака и бициклисте.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Подељено је 6 награда </a:t>
            </a:r>
          </a:p>
          <a:p>
            <a:pPr>
              <a:buNone/>
            </a:pPr>
            <a:r>
              <a:rPr lang="sr-Cyrl-RS" dirty="0" smtClean="0"/>
              <a:t>(3 слушалице и 3 бежична миша), </a:t>
            </a:r>
          </a:p>
          <a:p>
            <a:pPr>
              <a:buNone/>
            </a:pPr>
            <a:r>
              <a:rPr lang="sr-Cyrl-RS" dirty="0" smtClean="0"/>
              <a:t>ученицима који су тачно</a:t>
            </a:r>
          </a:p>
          <a:p>
            <a:pPr>
              <a:buNone/>
            </a:pPr>
            <a:r>
              <a:rPr lang="sr-Cyrl-RS" dirty="0" smtClean="0"/>
              <a:t>одговорили на сва питања</a:t>
            </a:r>
          </a:p>
          <a:p>
            <a:pPr>
              <a:buNone/>
            </a:pPr>
            <a:r>
              <a:rPr lang="sr-Cyrl-RS" dirty="0" smtClean="0"/>
              <a:t>у тесту. </a:t>
            </a:r>
          </a:p>
          <a:p>
            <a:pPr>
              <a:buNone/>
            </a:pPr>
            <a:endParaRPr lang="sr-Cyrl-RS" dirty="0" smtClean="0"/>
          </a:p>
          <a:p>
            <a:r>
              <a:rPr lang="sr-Cyrl-RS" dirty="0" smtClean="0"/>
              <a:t>Награде је добило три  </a:t>
            </a:r>
          </a:p>
          <a:p>
            <a:pPr>
              <a:buNone/>
            </a:pPr>
            <a:r>
              <a:rPr lang="sr-Cyrl-RS" dirty="0" smtClean="0"/>
              <a:t>ученика  из Новог Сада </a:t>
            </a:r>
          </a:p>
          <a:p>
            <a:pPr>
              <a:buNone/>
            </a:pPr>
            <a:r>
              <a:rPr lang="sr-Cyrl-RS" dirty="0" smtClean="0"/>
              <a:t>(ОШ. “Доситеј Обрадовић”) и по </a:t>
            </a:r>
          </a:p>
          <a:p>
            <a:pPr>
              <a:buNone/>
            </a:pPr>
            <a:r>
              <a:rPr lang="sr-Cyrl-RS" dirty="0" smtClean="0"/>
              <a:t>један ученик из Бајмока, Вилова и </a:t>
            </a:r>
          </a:p>
          <a:p>
            <a:pPr>
              <a:buNone/>
            </a:pPr>
            <a:r>
              <a:rPr lang="sr-Cyrl-RS" dirty="0" smtClean="0"/>
              <a:t>Куле.</a:t>
            </a:r>
          </a:p>
          <a:p>
            <a:pPr>
              <a:buNone/>
            </a:pPr>
            <a:r>
              <a:rPr lang="sr-Cyrl-RS" dirty="0" smtClean="0"/>
              <a:t>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4254"/>
          <a:stretch>
            <a:fillRect/>
          </a:stretch>
        </p:blipFill>
        <p:spPr bwMode="auto">
          <a:xfrm>
            <a:off x="4572000" y="1500174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0767" t="12318" r="14050" b="32430"/>
          <a:stretch>
            <a:fillRect/>
          </a:stretch>
        </p:blipFill>
        <p:spPr bwMode="auto">
          <a:xfrm>
            <a:off x="1142976" y="5000636"/>
            <a:ext cx="1797585" cy="154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000636"/>
            <a:ext cx="1643074" cy="15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Летак - безбедност  деце у саобраћају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5724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42952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Шта будући средњошколци мисле о нашој школи?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Анкету је попунило 176 ученика, будућих средњошколаца.</a:t>
            </a:r>
          </a:p>
          <a:p>
            <a:pPr algn="just"/>
            <a:r>
              <a:rPr lang="sr-Cyrl-RS" dirty="0" smtClean="0"/>
              <a:t>У анкети се тражило од ученика да упишу да ли им се допада штанд? Шта им се највише, а шта најмање допада на штанду?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Резултати анкете</a:t>
            </a:r>
            <a:endParaRPr lang="en-US" sz="44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Резултат слика за anketa animacij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071966" cy="351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40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 ли ти се допада наш штанд?</a:t>
            </a:r>
            <a:endParaRPr lang="en-US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Шта ти се највише допада на штанду?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Шта ти се најмање допада на штанду?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115196" cy="453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786058"/>
            <a:ext cx="8001056" cy="3669678"/>
          </a:xfrm>
        </p:spPr>
        <p:txBody>
          <a:bodyPr/>
          <a:lstStyle/>
          <a:p>
            <a:r>
              <a:rPr lang="sr-Cyrl-RS" dirty="0" smtClean="0"/>
              <a:t>Сајам образовања “ПУТОКАЗИ” одржан је у периоду од 6. 3. до 8. 3. 2017. године.</a:t>
            </a:r>
          </a:p>
          <a:p>
            <a:r>
              <a:rPr lang="sr-Cyrl-RS" dirty="0" smtClean="0"/>
              <a:t>Саобраћајна школа “ПИНКИ”  је традиционално учествовала.</a:t>
            </a:r>
            <a:endParaRPr lang="en-US" dirty="0"/>
          </a:p>
        </p:txBody>
      </p:sp>
      <p:pic>
        <p:nvPicPr>
          <p:cNvPr id="1026" name="Picture 2" descr="Резултат слика за međunarodni sajam obrazovanja putokazi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7286676" cy="2047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500703"/>
            <a:ext cx="8572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r-Cyrl-R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Видимо се следеће године 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 descr="Резултат слика за smajli pozdra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6072206"/>
            <a:ext cx="964883" cy="59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Ученици на сајму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5425" indent="-225425"/>
            <a:r>
              <a:rPr lang="sr-Cyrl-RS" sz="2200" dirty="0" smtClean="0"/>
              <a:t>Лука Вучић</a:t>
            </a:r>
          </a:p>
          <a:p>
            <a:pPr marL="225425" indent="-225425"/>
            <a:r>
              <a:rPr lang="sr-Cyrl-RS" sz="2200" dirty="0" smtClean="0"/>
              <a:t>Ана Лечић</a:t>
            </a:r>
          </a:p>
          <a:p>
            <a:pPr marL="225425" indent="-225425"/>
            <a:r>
              <a:rPr lang="sr-Cyrl-RS" sz="2200" dirty="0" smtClean="0"/>
              <a:t>Драгана Бошковић</a:t>
            </a:r>
          </a:p>
          <a:p>
            <a:pPr marL="225425" indent="-225425"/>
            <a:r>
              <a:rPr lang="sr-Cyrl-RS" sz="2200" dirty="0" smtClean="0"/>
              <a:t>Сања Малиновић</a:t>
            </a:r>
          </a:p>
          <a:p>
            <a:pPr marL="225425" indent="-225425"/>
            <a:r>
              <a:rPr lang="sr-Cyrl-RS" sz="2200" dirty="0" smtClean="0"/>
              <a:t>Јелена Вујовић</a:t>
            </a:r>
          </a:p>
          <a:p>
            <a:pPr marL="225425" indent="-225425"/>
            <a:r>
              <a:rPr lang="sr-Cyrl-RS" sz="2200" dirty="0" smtClean="0"/>
              <a:t>Огњен Регодић</a:t>
            </a:r>
          </a:p>
          <a:p>
            <a:pPr marL="225425" indent="-225425"/>
            <a:r>
              <a:rPr lang="sr-Cyrl-RS" sz="2200" dirty="0" smtClean="0"/>
              <a:t>Дејан Лучић</a:t>
            </a:r>
          </a:p>
          <a:p>
            <a:pPr marL="225425" indent="-225425"/>
            <a:r>
              <a:rPr lang="sr-Cyrl-RS" sz="2200" dirty="0" smtClean="0"/>
              <a:t>Александар Шкорић</a:t>
            </a:r>
          </a:p>
          <a:p>
            <a:pPr marL="225425" indent="-225425"/>
            <a:r>
              <a:rPr lang="sr-Cyrl-RS" sz="2200" dirty="0" smtClean="0"/>
              <a:t>Страхиња Врховац</a:t>
            </a:r>
          </a:p>
          <a:p>
            <a:pPr marL="225425" indent="-225425"/>
            <a:r>
              <a:rPr lang="sr-Cyrl-RS" sz="2200" dirty="0" smtClean="0"/>
              <a:t>Саша Радосављев</a:t>
            </a:r>
          </a:p>
          <a:p>
            <a:pPr marL="225425" indent="-225425"/>
            <a:r>
              <a:rPr lang="sr-Cyrl-RS" sz="2200" dirty="0" smtClean="0"/>
              <a:t>Марија Марчић</a:t>
            </a:r>
          </a:p>
          <a:p>
            <a:pPr marL="225425" indent="-225425"/>
            <a:r>
              <a:rPr lang="sr-Cyrl-RS" sz="2200" dirty="0" smtClean="0"/>
              <a:t>Драгана Стојковић</a:t>
            </a:r>
          </a:p>
          <a:p>
            <a:pPr marL="225425" indent="-225425"/>
            <a:r>
              <a:rPr lang="sr-Cyrl-RS" sz="2200" dirty="0" smtClean="0"/>
              <a:t>Филип Сејдија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64"/>
            <a:ext cx="58578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Наставници и запослени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072462" cy="571504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r-Cyrl-RS" sz="3300" dirty="0" smtClean="0"/>
              <a:t>    </a:t>
            </a:r>
            <a:r>
              <a:rPr lang="sr-Cyrl-RS" sz="2000" dirty="0" smtClean="0"/>
              <a:t>Срђан Бојовић, Оливера Јевтић, Марко Марковић, Марко Ковачевић, Мирјана Поповић, Биљана Дрљић, Александра Живановић, </a:t>
            </a:r>
            <a:r>
              <a:rPr lang="sr-Cyrl-RS" sz="2000" smtClean="0"/>
              <a:t>Биљана Ивановић,Наташа Лукић, </a:t>
            </a:r>
            <a:r>
              <a:rPr lang="sr-Cyrl-RS" sz="2000" dirty="0" smtClean="0"/>
              <a:t>Предраг Томановић, Јован Божић, Зорана Баклаић,Дренка Ђурић, Предраг Ђурановић, Душанка Ђокић, Марија Унтербергер, Теа Пецељ, Љупчо Јовановски и Наташа Мазалица Ђокић.</a:t>
            </a:r>
          </a:p>
          <a:p>
            <a:pPr marL="514350" indent="-514350">
              <a:buAutoNum type="arabicPeriod"/>
            </a:pPr>
            <a:endParaRPr lang="sr-Cyrl-RS" sz="33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143248"/>
            <a:ext cx="592935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Садржаји на штанду школе 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Модеран ентеријер</a:t>
            </a:r>
          </a:p>
          <a:p>
            <a:r>
              <a:rPr lang="sr-Cyrl-RS" dirty="0" smtClean="0"/>
              <a:t>Ученице и ученици у униформама</a:t>
            </a:r>
          </a:p>
          <a:p>
            <a:r>
              <a:rPr lang="sr-Cyrl-RS" dirty="0" smtClean="0"/>
              <a:t>Флајер</a:t>
            </a:r>
          </a:p>
          <a:p>
            <a:r>
              <a:rPr lang="sr-Cyrl-RS" dirty="0" smtClean="0"/>
              <a:t>Летак – Безбедност деце у саобраћају</a:t>
            </a:r>
          </a:p>
          <a:p>
            <a:r>
              <a:rPr lang="sr-Cyrl-RS" dirty="0" smtClean="0"/>
              <a:t>“Пијане наочаре”</a:t>
            </a:r>
          </a:p>
          <a:p>
            <a:r>
              <a:rPr lang="sr-Cyrl-RS" dirty="0" smtClean="0"/>
              <a:t>Симулација вожње аутомобила</a:t>
            </a:r>
          </a:p>
          <a:p>
            <a:r>
              <a:rPr lang="sr-Cyrl-RS" dirty="0" smtClean="0"/>
              <a:t>Наградна игра “Знањем и срећом до награде” у познавању саобраћајних прописа</a:t>
            </a:r>
          </a:p>
          <a:p>
            <a:r>
              <a:rPr lang="sr-Cyrl-RS" dirty="0" smtClean="0"/>
              <a:t>Анкета о школи</a:t>
            </a:r>
          </a:p>
          <a:p>
            <a:r>
              <a:rPr lang="sr-Cyrl-RS" dirty="0" smtClean="0"/>
              <a:t>Балони са логом школе</a:t>
            </a:r>
          </a:p>
          <a:p>
            <a:r>
              <a:rPr lang="sr-Cyrl-RS" dirty="0" smtClean="0"/>
              <a:t>Бомбоне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Модеран ентеријер   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63497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3429024" cy="48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Ученици на задатку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42955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Велико интересовање будућих средњошколаца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0"/>
            <a:ext cx="35004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sr-Cyrl-RS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Љубазност на првом месту</a:t>
            </a:r>
            <a:endParaRPr lang="en-US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3571"/>
          <a:stretch>
            <a:fillRect/>
          </a:stretch>
        </p:blipFill>
        <p:spPr bwMode="auto">
          <a:xfrm>
            <a:off x="1928794" y="1285860"/>
            <a:ext cx="400052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435</TotalTime>
  <Words>341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ИЗВЕШТАЈ СА  12. МЕЂУНАРОДНОГ САЈМА ОБРАЗОВАЊА “ПУТОКАЗИ” 2017. ГОДИНЕ</vt:lpstr>
      <vt:lpstr>Slide 2</vt:lpstr>
      <vt:lpstr>Ученици на сајму</vt:lpstr>
      <vt:lpstr>Наставници и запослени</vt:lpstr>
      <vt:lpstr>Садржаји на штанду школе </vt:lpstr>
      <vt:lpstr> Модеран ентеријер   </vt:lpstr>
      <vt:lpstr>Ученици на задатку</vt:lpstr>
      <vt:lpstr>Велико интересовање будућих средњошколаца</vt:lpstr>
      <vt:lpstr>Љубазност на првом месту</vt:lpstr>
      <vt:lpstr>“Пијане наочаре”</vt:lpstr>
      <vt:lpstr>Симулација вожње аутомобила</vt:lpstr>
      <vt:lpstr>Наградна игра</vt:lpstr>
      <vt:lpstr>Летак - безбедност  деце у саобраћају</vt:lpstr>
      <vt:lpstr>Slide 14</vt:lpstr>
      <vt:lpstr>Шта будући средњошколци мисле о нашој школи?</vt:lpstr>
      <vt:lpstr>Резултати анкете</vt:lpstr>
      <vt:lpstr>Да ли ти се допада наш штанд?</vt:lpstr>
      <vt:lpstr>Шта ти се највише допада на штанду?</vt:lpstr>
      <vt:lpstr>Шта ти се најмање допада на штанду?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ИЗВЕШТАЈ СА  12. МЕЂУНАРОДНОГ САЈМА ОБРАЗОВАЊА “ПУТОКАЗИ” 2017. ГОДИНЕ</dc:title>
  <dc:creator>komp</dc:creator>
  <cp:lastModifiedBy>Korisnik</cp:lastModifiedBy>
  <cp:revision>59</cp:revision>
  <dcterms:created xsi:type="dcterms:W3CDTF">2017-03-13T16:26:42Z</dcterms:created>
  <dcterms:modified xsi:type="dcterms:W3CDTF">2017-03-28T17:51:58Z</dcterms:modified>
</cp:coreProperties>
</file>