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  <p:sldMasterId id="2147483674" r:id="rId2"/>
  </p:sldMasterIdLst>
  <p:notesMasterIdLst>
    <p:notesMasterId r:id="rId38"/>
  </p:notesMasterIdLst>
  <p:sldIdLst>
    <p:sldId id="256" r:id="rId3"/>
    <p:sldId id="294" r:id="rId4"/>
    <p:sldId id="295" r:id="rId5"/>
    <p:sldId id="259" r:id="rId6"/>
    <p:sldId id="260" r:id="rId7"/>
    <p:sldId id="263" r:id="rId8"/>
    <p:sldId id="262" r:id="rId9"/>
    <p:sldId id="261" r:id="rId10"/>
    <p:sldId id="292" r:id="rId11"/>
    <p:sldId id="265" r:id="rId12"/>
    <p:sldId id="266" r:id="rId13"/>
    <p:sldId id="296" r:id="rId14"/>
    <p:sldId id="268" r:id="rId15"/>
    <p:sldId id="269" r:id="rId16"/>
    <p:sldId id="291" r:id="rId17"/>
    <p:sldId id="271" r:id="rId18"/>
    <p:sldId id="293" r:id="rId19"/>
    <p:sldId id="274" r:id="rId20"/>
    <p:sldId id="273" r:id="rId21"/>
    <p:sldId id="275" r:id="rId22"/>
    <p:sldId id="277" r:id="rId23"/>
    <p:sldId id="276" r:id="rId24"/>
    <p:sldId id="279" r:id="rId25"/>
    <p:sldId id="280" r:id="rId26"/>
    <p:sldId id="281" r:id="rId27"/>
    <p:sldId id="297" r:id="rId28"/>
    <p:sldId id="298" r:id="rId29"/>
    <p:sldId id="285" r:id="rId30"/>
    <p:sldId id="303" r:id="rId31"/>
    <p:sldId id="302" r:id="rId32"/>
    <p:sldId id="301" r:id="rId33"/>
    <p:sldId id="300" r:id="rId34"/>
    <p:sldId id="286" r:id="rId35"/>
    <p:sldId id="290" r:id="rId36"/>
    <p:sldId id="287" r:id="rId37"/>
  </p:sldIdLst>
  <p:sldSz cx="12192000" cy="685800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ja Vujovic" initials="" lastIdx="5" clrIdx="0"/>
  <p:cmAuthor id="1" name="Aleksandra Rosic" initials="AR" lastIdx="7" clrIdx="1">
    <p:extLst>
      <p:ext uri="{19B8F6BF-5375-455C-9EA6-DF929625EA0E}">
        <p15:presenceInfo xmlns:p15="http://schemas.microsoft.com/office/powerpoint/2012/main" userId="e5e3b3535ee11182" providerId="Windows Live"/>
      </p:ext>
    </p:extLst>
  </p:cmAuthor>
  <p:cmAuthor id="2" name="Tamara Ikonomov" initials="TI" lastIdx="47" clrIdx="2">
    <p:extLst>
      <p:ext uri="{19B8F6BF-5375-455C-9EA6-DF929625EA0E}">
        <p15:presenceInfo xmlns:p15="http://schemas.microsoft.com/office/powerpoint/2012/main" userId="3b18c9d8cb3a7132" providerId="Windows Live"/>
      </p:ext>
    </p:extLst>
  </p:cmAuthor>
  <p:cmAuthor id="3" name="Nika Schlamberger" initials="NS" lastIdx="12" clrIdx="3">
    <p:extLst>
      <p:ext uri="{19B8F6BF-5375-455C-9EA6-DF929625EA0E}">
        <p15:presenceInfo xmlns:p15="http://schemas.microsoft.com/office/powerpoint/2012/main" userId="S-1-5-21-129662926-454130911-14044502-10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E79"/>
    <a:srgbClr val="E94B5B"/>
    <a:srgbClr val="41ABE2"/>
    <a:srgbClr val="795BDA"/>
    <a:srgbClr val="00437A"/>
    <a:srgbClr val="990099"/>
    <a:srgbClr val="66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35EAAAA-973E-4E6F-B7E1-74A95E15BE40}">
  <a:tblStyle styleId="{A35EAAAA-973E-4E6F-B7E1-74A95E15BE4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5"/>
  </p:normalViewPr>
  <p:slideViewPr>
    <p:cSldViewPr snapToGrid="0">
      <p:cViewPr varScale="1">
        <p:scale>
          <a:sx n="74" d="100"/>
          <a:sy n="74" d="100"/>
        </p:scale>
        <p:origin x="1013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281488" y="0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155238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11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2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7D4FC-5BCB-4662-95C7-D69ED9E6AC5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773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4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15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16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0743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17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10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0801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20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19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36862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21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9" name="Google Shape;50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23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22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25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26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27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27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47960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27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26337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31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31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4630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06f99fe4fc_0_107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00" cy="4209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g106f99fe4fc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9754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31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78746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31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75877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31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4751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32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32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86863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33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06f99fe4fc_0_45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00" cy="4209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g106f99fe4f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06f99fe4fc_0_163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00" cy="4209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g106f99fe4fc_0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9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106f99fe4fc_0_224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00" cy="4209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g106f99fe4fc_0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6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10:notes"/>
          <p:cNvSpPr txBox="1">
            <a:spLocks noGrp="1"/>
          </p:cNvSpPr>
          <p:nvPr>
            <p:ph type="body" idx="1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904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3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4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3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4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5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6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4400"/>
              <a:buFont typeface="Arial"/>
              <a:buNone/>
              <a:defRPr b="0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5" name="Google Shape;75;p16" descr="C:\Users\Tamara\Desktop\EUzaTebe_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09545" y="6368429"/>
            <a:ext cx="1240019" cy="335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 l="24826" r="23195"/>
          <a:stretch/>
        </p:blipFill>
        <p:spPr>
          <a:xfrm>
            <a:off x="313151" y="6250488"/>
            <a:ext cx="252941" cy="551238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/>
          <p:nvPr/>
        </p:nvSpPr>
        <p:spPr>
          <a:xfrm>
            <a:off x="9216439" y="6400936"/>
            <a:ext cx="1394933" cy="28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Овај пројекат финансира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Европска унија</a:t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553566" y="6393901"/>
            <a:ext cx="1558440" cy="387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Република Србија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Министарство просвете, </a:t>
            </a:r>
            <a:endParaRPr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науке и технолошког развоја</a:t>
            </a:r>
            <a:endParaRPr/>
          </a:p>
        </p:txBody>
      </p:sp>
      <p:cxnSp>
        <p:nvCxnSpPr>
          <p:cNvPr id="79" name="Google Shape;79;p16"/>
          <p:cNvCxnSpPr/>
          <p:nvPr/>
        </p:nvCxnSpPr>
        <p:spPr>
          <a:xfrm>
            <a:off x="255889" y="6207130"/>
            <a:ext cx="11706409" cy="5780"/>
          </a:xfrm>
          <a:prstGeom prst="straightConnector1">
            <a:avLst/>
          </a:prstGeom>
          <a:noFill/>
          <a:ln w="127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subTitle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>
  <p:cSld name="Title, Conten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 txBox="1">
            <a:spLocks noGrp="1"/>
          </p:cNvSpPr>
          <p:nvPr>
            <p:ph type="subTitle" idx="1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2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22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22"/>
          <p:cNvSpPr txBox="1">
            <a:spLocks noGrp="1"/>
          </p:cNvSpPr>
          <p:nvPr>
            <p:ph type="body" idx="3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3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3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23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3"/>
          <p:cNvSpPr txBox="1">
            <a:spLocks noGrp="1"/>
          </p:cNvSpPr>
          <p:nvPr>
            <p:ph type="body" idx="3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4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4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4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24"/>
          <p:cNvSpPr txBox="1">
            <a:spLocks noGrp="1"/>
          </p:cNvSpPr>
          <p:nvPr>
            <p:ph type="body" idx="3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5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5"/>
          <p:cNvSpPr txBox="1">
            <a:spLocks noGrp="1"/>
          </p:cNvSpPr>
          <p:nvPr>
            <p:ph type="body" idx="2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6"/>
          <p:cNvSpPr txBox="1">
            <a:spLocks noGrp="1"/>
          </p:cNvSpPr>
          <p:nvPr>
            <p:ph type="body" idx="3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6"/>
          <p:cNvSpPr txBox="1">
            <a:spLocks noGrp="1"/>
          </p:cNvSpPr>
          <p:nvPr>
            <p:ph type="body" idx="4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7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7"/>
          <p:cNvSpPr txBox="1">
            <a:spLocks noGrp="1"/>
          </p:cNvSpPr>
          <p:nvPr>
            <p:ph type="body" idx="2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27"/>
          <p:cNvSpPr txBox="1">
            <a:spLocks noGrp="1"/>
          </p:cNvSpPr>
          <p:nvPr>
            <p:ph type="body" idx="3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27"/>
          <p:cNvSpPr txBox="1">
            <a:spLocks noGrp="1"/>
          </p:cNvSpPr>
          <p:nvPr>
            <p:ph type="body" idx="4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27"/>
          <p:cNvSpPr txBox="1">
            <a:spLocks noGrp="1"/>
          </p:cNvSpPr>
          <p:nvPr>
            <p:ph type="body" idx="5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27"/>
          <p:cNvSpPr txBox="1">
            <a:spLocks noGrp="1"/>
          </p:cNvSpPr>
          <p:nvPr>
            <p:ph type="body" idx="6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subTitle" idx="1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3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3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2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r-Cyrl-RS"/>
              <a:t>‹#›</a:t>
            </a:fld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Google Shape;14;p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609560" y="6368400"/>
            <a:ext cx="1239480" cy="335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16">
            <a:alphaModFix/>
          </a:blip>
          <a:srcRect l="24795" r="23226"/>
          <a:stretch/>
        </p:blipFill>
        <p:spPr>
          <a:xfrm>
            <a:off x="313200" y="6250320"/>
            <a:ext cx="252720" cy="5508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/>
          <p:nvPr/>
        </p:nvSpPr>
        <p:spPr>
          <a:xfrm>
            <a:off x="9225000" y="6400800"/>
            <a:ext cx="1377360" cy="28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Овај пројекат финансира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Европска унија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561600" y="6393960"/>
            <a:ext cx="1541880" cy="38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Република Србија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Министарство просвете, 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науке и технолошког развоја</a:t>
            </a: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0" name="Google Shape;70;p14"/>
          <p:cNvCxnSpPr/>
          <p:nvPr/>
        </p:nvCxnSpPr>
        <p:spPr>
          <a:xfrm>
            <a:off x="255600" y="6207120"/>
            <a:ext cx="11706480" cy="5760"/>
          </a:xfrm>
          <a:prstGeom prst="straightConnector1">
            <a:avLst/>
          </a:prstGeom>
          <a:noFill/>
          <a:ln w="126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xhcFLPwYpX9gSOYgX6bKgldt2AxalOxm/view?usp=sharin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dXvepikMocnwphZjfh6XMjKx_1-lgiWe/view?usp=sharing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ura.edu.rs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info@matura.edu.rs" TargetMode="External"/><Relationship Id="rId5" Type="http://schemas.openxmlformats.org/officeDocument/2006/relationships/hyperlink" Target="https://www.linkedin.com/company/drzavna-matura-srbije/" TargetMode="External"/><Relationship Id="rId4" Type="http://schemas.openxmlformats.org/officeDocument/2006/relationships/hyperlink" Target="https://www.facebook.com/Drzavna.matura.Srbije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atura.edu.rs/evaluacioni-upitnik-za-obuke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8"/>
          <p:cNvSpPr txBox="1"/>
          <p:nvPr/>
        </p:nvSpPr>
        <p:spPr>
          <a:xfrm>
            <a:off x="2022840" y="1855488"/>
            <a:ext cx="8173080" cy="1537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800" b="1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</a:t>
            </a:r>
            <a:endParaRPr sz="4800" b="0" i="0" u="none" strike="sng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28"/>
          <p:cNvPicPr preferRelativeResize="0"/>
          <p:nvPr/>
        </p:nvPicPr>
        <p:blipFill rotWithShape="1">
          <a:blip r:embed="rId3">
            <a:alphaModFix/>
          </a:blip>
          <a:srcRect l="24839" r="23193"/>
          <a:stretch/>
        </p:blipFill>
        <p:spPr>
          <a:xfrm>
            <a:off x="352800" y="165420"/>
            <a:ext cx="561960" cy="1109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53600" y="406080"/>
            <a:ext cx="2322360" cy="62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8"/>
          <p:cNvSpPr/>
          <p:nvPr/>
        </p:nvSpPr>
        <p:spPr>
          <a:xfrm>
            <a:off x="7297200" y="538920"/>
            <a:ext cx="2110320" cy="407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Овај пројекат финансира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Европска унија</a:t>
            </a:r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8"/>
          <p:cNvSpPr/>
          <p:nvPr/>
        </p:nvSpPr>
        <p:spPr>
          <a:xfrm>
            <a:off x="937800" y="483120"/>
            <a:ext cx="2369520" cy="56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РЕПУБЛИКА СРБИЈА</a:t>
            </a:r>
            <a:endParaRPr sz="13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Министарство просвете, </a:t>
            </a:r>
            <a:endParaRPr sz="13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3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науке и технолошког развоја</a:t>
            </a:r>
            <a:endParaRPr sz="13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8"/>
          <p:cNvSpPr/>
          <p:nvPr/>
        </p:nvSpPr>
        <p:spPr>
          <a:xfrm>
            <a:off x="1590431" y="3393408"/>
            <a:ext cx="8759520" cy="806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2025" tIns="122025" rIns="122025" bIns="1220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b="1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САСТАНАК СА ДИРЕКТОРИМА СРЕДЊИХ ШКОЛА</a:t>
            </a:r>
            <a:endParaRPr sz="1800" b="1" i="0" u="none" strike="noStrike" cap="none" dirty="0">
              <a:solidFill>
                <a:srgbClr val="1E4E7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sr-Cyrl-RS" sz="1800" b="0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14-15. децембар 2021. године</a:t>
            </a:r>
            <a:endParaRPr dirty="0">
              <a:solidFill>
                <a:srgbClr val="1E4E79"/>
              </a:solidFill>
            </a:endParaRPr>
          </a:p>
        </p:txBody>
      </p:sp>
      <p:sp>
        <p:nvSpPr>
          <p:cNvPr id="137" name="Google Shape;137;p28"/>
          <p:cNvSpPr/>
          <p:nvPr/>
        </p:nvSpPr>
        <p:spPr>
          <a:xfrm>
            <a:off x="442800" y="6006960"/>
            <a:ext cx="11389320" cy="5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Ова презентација је направљена уз финансијску помоћ Европске уније. За њену садржину су искључиво одговорни Министарство просвете, науке и технолошког развоја и DAI Human Dynamics и та садржина не изражава нужно званичне ставове Европске уније. 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8"/>
          <p:cNvSpPr txBox="1"/>
          <p:nvPr/>
        </p:nvSpPr>
        <p:spPr>
          <a:xfrm>
            <a:off x="1351380" y="4467106"/>
            <a:ext cx="9489300" cy="13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0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Грегор Мохорчич</a:t>
            </a:r>
            <a:r>
              <a:rPr lang="sr-Cyrl-RS" sz="2000" b="1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sr-Cyrl-RS" sz="2000" b="0" i="0" u="none" strike="noStrike" cap="none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вођа тима пројекта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0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Ника Шламбергер, </a:t>
            </a:r>
            <a:r>
              <a:rPr lang="sr-Cyrl-RS" sz="2000" b="0" i="0" u="none" strike="noStrike" cap="none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кључни експерт за завршне испите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0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Љиљана Левков, </a:t>
            </a:r>
            <a:r>
              <a:rPr lang="sr-Cyrl-RS" sz="2000" b="0" i="0" u="none" strike="noStrike" cap="none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кључни експерт за унапређивање капацитета</a:t>
            </a:r>
            <a:endParaRPr sz="2000" b="0" i="0" u="none" strike="noStrike" cap="none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dirty="0">
                <a:solidFill>
                  <a:srgbClr val="1E4E79"/>
                </a:solidFill>
              </a:rPr>
              <a:t>Александра Росић, </a:t>
            </a:r>
            <a:r>
              <a:rPr lang="sr-Cyrl-RS" sz="2000" dirty="0">
                <a:solidFill>
                  <a:srgbClr val="3A3838"/>
                </a:solidFill>
              </a:rPr>
              <a:t>експерт за испите</a:t>
            </a:r>
            <a:endParaRPr sz="2000" dirty="0">
              <a:solidFill>
                <a:srgbClr val="3A3838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0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Тамара Икономов, </a:t>
            </a:r>
            <a:r>
              <a:rPr lang="sr-Cyrl-RS" sz="2000" b="0" i="0" u="none" strike="noStrike" cap="none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експерт за комуникацију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0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Маја Вујовић, </a:t>
            </a:r>
            <a:r>
              <a:rPr lang="sr-Cyrl-RS" sz="2000" b="0" i="0" u="none" strike="noStrike" cap="none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експерт за комуникацију</a:t>
            </a:r>
            <a:endParaRPr sz="2000" b="0" i="0" u="none" strike="noStrike" cap="none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7"/>
          <p:cNvSpPr txBox="1"/>
          <p:nvPr/>
        </p:nvSpPr>
        <p:spPr>
          <a:xfrm>
            <a:off x="725880" y="2508613"/>
            <a:ext cx="10740240" cy="105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b="1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ПИТАЊА</a:t>
            </a:r>
            <a:endParaRPr sz="4400" b="1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37"/>
          <p:cNvSpPr txBox="1"/>
          <p:nvPr/>
        </p:nvSpPr>
        <p:spPr>
          <a:xfrm>
            <a:off x="0" y="0"/>
            <a:ext cx="3647209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sr-Cyrl-RS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КОНЦЕПТ ДРЖАВНЕ МАТУРЕ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38"/>
          <p:cNvSpPr txBox="1"/>
          <p:nvPr/>
        </p:nvSpPr>
        <p:spPr>
          <a:xfrm>
            <a:off x="1008110" y="1706002"/>
            <a:ext cx="10172508" cy="4252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56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ct val="130000"/>
              <a:buFont typeface="Noto Sans Symbols"/>
              <a:buChar char="▪"/>
            </a:pPr>
            <a:r>
              <a:rPr lang="sr-Cyrl-RS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Измене</a:t>
            </a:r>
            <a:r>
              <a:rPr lang="sr-Cyrl-RS" sz="2400" b="1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r-Cyrl-RS" sz="2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ЗОСОВ-а</a:t>
            </a: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проширивање надлежности Центра за испите (у оквиру ЗВКОВ-а) који ће бити надлежан за припрему и спровођење државне матуре</a:t>
            </a:r>
            <a:endParaRPr dirty="0"/>
          </a:p>
          <a:p>
            <a:pPr marL="457560" marR="0" lvl="0" indent="-457200" algn="l" rtl="0">
              <a:spcBef>
                <a:spcPts val="1201"/>
              </a:spcBef>
              <a:spcAft>
                <a:spcPts val="0"/>
              </a:spcAft>
              <a:buClr>
                <a:srgbClr val="1E4E79"/>
              </a:buClr>
              <a:buSzPct val="130000"/>
              <a:buFont typeface="Noto Sans Symbols"/>
              <a:buChar char="▪"/>
            </a:pP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Центар за испите ће све надлежности за државну матуру преузети од 2023/</a:t>
            </a:r>
            <a:r>
              <a:rPr lang="sl-SI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24. године</a:t>
            </a:r>
            <a:endParaRPr dirty="0"/>
          </a:p>
          <a:p>
            <a:pPr marL="457560" marR="0" lvl="0" indent="-457200" algn="l" rtl="0">
              <a:spcBef>
                <a:spcPts val="1201"/>
              </a:spcBef>
              <a:spcAft>
                <a:spcPts val="0"/>
              </a:spcAft>
              <a:buClr>
                <a:srgbClr val="1E4E79"/>
              </a:buClr>
              <a:buSzPct val="130000"/>
              <a:buFont typeface="Noto Sans Symbols"/>
              <a:buChar char="▪"/>
            </a:pPr>
            <a:r>
              <a:rPr lang="sr-Cyrl-RS" sz="2400" b="1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Обуке наставника </a:t>
            </a:r>
            <a:r>
              <a:rPr lang="sr-Cyrl-RS" sz="2400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(ЗУОВ и ЗВКОВ</a:t>
            </a: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dirty="0"/>
          </a:p>
          <a:p>
            <a:pPr marL="457560" marR="0" lvl="0" indent="-457200" algn="l" rtl="0">
              <a:spcBef>
                <a:spcPts val="1201"/>
              </a:spcBef>
              <a:spcAft>
                <a:spcPts val="0"/>
              </a:spcAft>
              <a:buClr>
                <a:srgbClr val="1E4E79"/>
              </a:buClr>
              <a:buSzPct val="130000"/>
              <a:buFont typeface="Noto Sans Symbols"/>
              <a:buChar char="▪"/>
            </a:pPr>
            <a:r>
              <a:rPr lang="sr-Cyrl-RS" sz="2400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Припреме школа за пилотирање </a:t>
            </a:r>
            <a:r>
              <a:rPr lang="sr-Cyrl-RS" sz="2400" strike="noStrik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које ће се реализовати у </a:t>
            </a:r>
            <a:r>
              <a:rPr lang="sr-Cyrl-RS" sz="2400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априлу 2022. (све школе)</a:t>
            </a:r>
            <a:r>
              <a:rPr lang="en-US" sz="2400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sr-Cyrl-RS" sz="2400" b="1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припремни састанц</a:t>
            </a:r>
            <a:r>
              <a:rPr lang="sr-Cyrl-RS" sz="2400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одржавају се у децембру 2021; </a:t>
            </a:r>
            <a:r>
              <a:rPr lang="sr-Cyrl-RS" sz="2400" b="1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обуке</a:t>
            </a:r>
            <a:r>
              <a:rPr lang="sr-Cyrl-RS" sz="2400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r-Cyrl-RS" sz="2400" b="1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школских тимова </a:t>
            </a:r>
            <a:r>
              <a:rPr lang="sr-Cyrl-RS" sz="2400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 фебруару и марту 2022.</a:t>
            </a:r>
            <a:endParaRPr dirty="0"/>
          </a:p>
        </p:txBody>
      </p:sp>
      <p:sp>
        <p:nvSpPr>
          <p:cNvPr id="448" name="Google Shape;448;p38"/>
          <p:cNvSpPr txBox="1"/>
          <p:nvPr/>
        </p:nvSpPr>
        <p:spPr>
          <a:xfrm>
            <a:off x="507951" y="816737"/>
            <a:ext cx="11022016" cy="781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4000"/>
              <a:buFont typeface="Arial"/>
              <a:buNone/>
            </a:pPr>
            <a:r>
              <a:rPr lang="sr-Cyrl-RS" sz="40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Припреме за спровођење државне матуре</a:t>
            </a:r>
            <a:endParaRPr sz="4000" dirty="0">
              <a:solidFill>
                <a:srgbClr val="1E4E7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38"/>
          <p:cNvSpPr txBox="1"/>
          <p:nvPr/>
        </p:nvSpPr>
        <p:spPr>
          <a:xfrm>
            <a:off x="0" y="-663"/>
            <a:ext cx="409401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ПРИПРЕМЕ ЗА ДРЖАВНУ МАТУРУ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2"/>
          <p:cNvSpPr txBox="1"/>
          <p:nvPr/>
        </p:nvSpPr>
        <p:spPr>
          <a:xfrm>
            <a:off x="1008110" y="1664438"/>
            <a:ext cx="9967960" cy="4252409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560" indent="-457200">
              <a:lnSpc>
                <a:spcPct val="90000"/>
              </a:lnSpc>
              <a:spcBef>
                <a:spcPts val="600"/>
              </a:spcBef>
              <a:spcAft>
                <a:spcPts val="601"/>
              </a:spcAft>
              <a:buClr>
                <a:srgbClr val="1E4E79"/>
              </a:buClr>
              <a:buFont typeface="Wingdings" panose="05000000000000000000" pitchFamily="2" charset="2"/>
              <a:buChar char="§"/>
            </a:pPr>
            <a:r>
              <a:rPr lang="sr-Cyrl-RS" sz="2000" b="0" strike="noStrike" spc="-1" dirty="0">
                <a:solidFill>
                  <a:srgbClr val="000000"/>
                </a:solidFill>
                <a:latin typeface="Arial"/>
              </a:rPr>
              <a:t>Формирање радних група, припрема испитних задатака и процедура</a:t>
            </a:r>
          </a:p>
          <a:p>
            <a:pPr marL="457560" indent="-457200">
              <a:lnSpc>
                <a:spcPct val="90000"/>
              </a:lnSpc>
              <a:spcBef>
                <a:spcPts val="600"/>
              </a:spcBef>
              <a:spcAft>
                <a:spcPts val="601"/>
              </a:spcAft>
              <a:buClr>
                <a:srgbClr val="1E4E79"/>
              </a:buClr>
              <a:buFont typeface="Wingdings" panose="05000000000000000000" pitchFamily="2" charset="2"/>
              <a:buChar char="§"/>
            </a:pPr>
            <a:r>
              <a:rPr lang="sr-Cyrl-RS" sz="2000" b="0" strike="noStrike" spc="-1" dirty="0">
                <a:solidFill>
                  <a:srgbClr val="000000"/>
                </a:solidFill>
                <a:latin typeface="Arial"/>
              </a:rPr>
              <a:t>Унапређивање капацитета различитих актера</a:t>
            </a:r>
          </a:p>
          <a:p>
            <a:pPr marL="457560" indent="-457200">
              <a:lnSpc>
                <a:spcPct val="90000"/>
              </a:lnSpc>
              <a:spcBef>
                <a:spcPts val="600"/>
              </a:spcBef>
              <a:spcAft>
                <a:spcPts val="601"/>
              </a:spcAft>
              <a:buClr>
                <a:srgbClr val="1E4E79"/>
              </a:buClr>
              <a:buFont typeface="Wingdings" panose="05000000000000000000" pitchFamily="2" charset="2"/>
              <a:buChar char="§"/>
            </a:pPr>
            <a:r>
              <a:rPr lang="sr-Cyrl-RS" sz="2000" b="1" strike="noStrike" spc="-1" dirty="0">
                <a:solidFill>
                  <a:srgbClr val="1E4E79"/>
                </a:solidFill>
                <a:latin typeface="Arial"/>
              </a:rPr>
              <a:t>Прво пилотирање 2020. </a:t>
            </a:r>
          </a:p>
          <a:p>
            <a:pPr marL="457560" indent="-457200">
              <a:lnSpc>
                <a:spcPct val="90000"/>
              </a:lnSpc>
              <a:spcBef>
                <a:spcPts val="600"/>
              </a:spcBef>
              <a:spcAft>
                <a:spcPts val="601"/>
              </a:spcAft>
              <a:buClr>
                <a:srgbClr val="1E4E79"/>
              </a:buClr>
              <a:buFont typeface="Wingdings" panose="05000000000000000000" pitchFamily="2" charset="2"/>
              <a:buChar char="§"/>
            </a:pPr>
            <a:r>
              <a:rPr lang="sr-Cyrl-RS" sz="2000" spc="-1" dirty="0">
                <a:solidFill>
                  <a:srgbClr val="000000"/>
                </a:solidFill>
                <a:latin typeface="Arial"/>
              </a:rPr>
              <a:t>Евалуација </a:t>
            </a:r>
          </a:p>
          <a:p>
            <a:pPr marL="457560" indent="-457200">
              <a:lnSpc>
                <a:spcPct val="90000"/>
              </a:lnSpc>
              <a:spcBef>
                <a:spcPts val="600"/>
              </a:spcBef>
              <a:spcAft>
                <a:spcPts val="601"/>
              </a:spcAft>
              <a:buClr>
                <a:srgbClr val="1E4E79"/>
              </a:buClr>
              <a:buFont typeface="Wingdings" panose="05000000000000000000" pitchFamily="2" charset="2"/>
              <a:buChar char="§"/>
            </a:pPr>
            <a:r>
              <a:rPr lang="sr-Cyrl-RS" sz="2000" spc="-1" dirty="0">
                <a:solidFill>
                  <a:srgbClr val="000000"/>
                </a:solidFill>
                <a:latin typeface="Arial"/>
              </a:rPr>
              <a:t>Ревизија и унапређивање материјала и процедура на основу резултата евалуације</a:t>
            </a:r>
          </a:p>
          <a:p>
            <a:pPr marL="457560" indent="-457200">
              <a:lnSpc>
                <a:spcPct val="90000"/>
              </a:lnSpc>
              <a:spcBef>
                <a:spcPts val="600"/>
              </a:spcBef>
              <a:spcAft>
                <a:spcPts val="601"/>
              </a:spcAft>
              <a:buClr>
                <a:srgbClr val="1E4E79"/>
              </a:buClr>
              <a:buFont typeface="Wingdings" panose="05000000000000000000" pitchFamily="2" charset="2"/>
              <a:buChar char="§"/>
            </a:pPr>
            <a:r>
              <a:rPr lang="sr-Cyrl-RS" sz="2000" b="1" spc="-1" dirty="0">
                <a:solidFill>
                  <a:srgbClr val="1E4E79"/>
                </a:solidFill>
                <a:latin typeface="Arial"/>
              </a:rPr>
              <a:t>Друго пилотирање 2022. </a:t>
            </a:r>
          </a:p>
          <a:p>
            <a:pPr marL="457560" indent="-457200">
              <a:lnSpc>
                <a:spcPct val="90000"/>
              </a:lnSpc>
              <a:spcBef>
                <a:spcPts val="600"/>
              </a:spcBef>
              <a:spcAft>
                <a:spcPts val="601"/>
              </a:spcAft>
              <a:buClr>
                <a:srgbClr val="1E4E79"/>
              </a:buClr>
              <a:buFont typeface="Wingdings" panose="05000000000000000000" pitchFamily="2" charset="2"/>
              <a:buChar char="§"/>
            </a:pPr>
            <a:r>
              <a:rPr lang="sr-Cyrl-RS" sz="2000" spc="-1" dirty="0">
                <a:latin typeface="Arial"/>
              </a:rPr>
              <a:t>Евалуација</a:t>
            </a:r>
          </a:p>
          <a:p>
            <a:pPr marL="457560" indent="-457200">
              <a:lnSpc>
                <a:spcPct val="90000"/>
              </a:lnSpc>
              <a:spcBef>
                <a:spcPts val="600"/>
              </a:spcBef>
              <a:spcAft>
                <a:spcPts val="601"/>
              </a:spcAft>
              <a:buClr>
                <a:srgbClr val="1E4E79"/>
              </a:buClr>
              <a:buFont typeface="Wingdings" panose="05000000000000000000" pitchFamily="2" charset="2"/>
              <a:buChar char="§"/>
            </a:pPr>
            <a:r>
              <a:rPr lang="sr-Cyrl-RS" sz="2000" spc="-1" dirty="0">
                <a:solidFill>
                  <a:srgbClr val="000000"/>
                </a:solidFill>
                <a:latin typeface="Arial"/>
              </a:rPr>
              <a:t>Ревизија и унапређивање материјала и процедура на основу резултата евалуације</a:t>
            </a:r>
          </a:p>
          <a:p>
            <a:pPr marL="457560" indent="-457200">
              <a:lnSpc>
                <a:spcPct val="90000"/>
              </a:lnSpc>
              <a:spcBef>
                <a:spcPts val="600"/>
              </a:spcBef>
              <a:spcAft>
                <a:spcPts val="601"/>
              </a:spcAft>
              <a:buClr>
                <a:srgbClr val="1E4E79"/>
              </a:buClr>
              <a:buFont typeface="Wingdings" panose="05000000000000000000" pitchFamily="2" charset="2"/>
              <a:buChar char="§"/>
            </a:pPr>
            <a:r>
              <a:rPr lang="sr-Cyrl-RS" sz="2000" b="1" spc="-1" dirty="0">
                <a:solidFill>
                  <a:srgbClr val="1E4E79"/>
                </a:solidFill>
                <a:latin typeface="Arial"/>
              </a:rPr>
              <a:t>Пробна матура 2023.</a:t>
            </a:r>
            <a:endParaRPr lang="sr-Cyrl-RS" sz="2000" b="1" strike="noStrike" spc="-1" dirty="0">
              <a:solidFill>
                <a:srgbClr val="1E4E79"/>
              </a:solidFill>
              <a:latin typeface="Calibri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ADDFC8E-1EB2-4AC1-88F1-8219F575FCBC}"/>
              </a:ext>
            </a:extLst>
          </p:cNvPr>
          <p:cNvSpPr txBox="1">
            <a:spLocks/>
          </p:cNvSpPr>
          <p:nvPr/>
        </p:nvSpPr>
        <p:spPr>
          <a:xfrm>
            <a:off x="424823" y="733609"/>
            <a:ext cx="11022016" cy="7818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Cyrl-RS" sz="4000" spc="-1" dirty="0">
                <a:solidFill>
                  <a:srgbClr val="1E4E79"/>
                </a:solidFill>
                <a:latin typeface="Arial"/>
                <a:ea typeface="+mn-ea"/>
                <a:cs typeface="+mn-cs"/>
              </a:rPr>
              <a:t>Припреме за спровођење државне матуре</a:t>
            </a:r>
            <a:endParaRPr lang="en-US" sz="4000" spc="-1" dirty="0">
              <a:solidFill>
                <a:srgbClr val="1E4E79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F648C7-E64A-4278-9ACE-F73C3337EABD}"/>
              </a:ext>
            </a:extLst>
          </p:cNvPr>
          <p:cNvSpPr txBox="1"/>
          <p:nvPr/>
        </p:nvSpPr>
        <p:spPr>
          <a:xfrm>
            <a:off x="0" y="-663"/>
            <a:ext cx="4094018" cy="369332"/>
          </a:xfrm>
          <a:prstGeom prst="rect">
            <a:avLst/>
          </a:prstGeom>
          <a:solidFill>
            <a:srgbClr val="1E4E79"/>
          </a:solidFill>
        </p:spPr>
        <p:txBody>
          <a:bodyPr wrap="square" rtlCol="0">
            <a:spAutoFit/>
          </a:bodyPr>
          <a:lstStyle/>
          <a:p>
            <a:r>
              <a:rPr lang="sr-Cyrl-RS" sz="1800" dirty="0">
                <a:solidFill>
                  <a:schemeClr val="bg1"/>
                </a:solidFill>
              </a:rPr>
              <a:t>ПРИПРЕМЕ ЗА ДРЖАВНУ МАТУРУ</a:t>
            </a:r>
          </a:p>
        </p:txBody>
      </p:sp>
    </p:spTree>
    <p:extLst>
      <p:ext uri="{BB962C8B-B14F-4D97-AF65-F5344CB8AC3E}">
        <p14:creationId xmlns:p14="http://schemas.microsoft.com/office/powerpoint/2010/main" val="11570325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40"/>
          <p:cNvSpPr txBox="1"/>
          <p:nvPr/>
        </p:nvSpPr>
        <p:spPr>
          <a:xfrm>
            <a:off x="725880" y="2487831"/>
            <a:ext cx="10740240" cy="105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b="1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ПИТАЊА</a:t>
            </a:r>
            <a:endParaRPr sz="4400" b="1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4" name="Google Shape;464;p40"/>
          <p:cNvSpPr txBox="1"/>
          <p:nvPr/>
        </p:nvSpPr>
        <p:spPr>
          <a:xfrm>
            <a:off x="0" y="-663"/>
            <a:ext cx="409401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ПРИПРЕМЕ ЗА ДРЖАВНУ МАТУРУ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41"/>
          <p:cNvSpPr txBox="1"/>
          <p:nvPr/>
        </p:nvSpPr>
        <p:spPr>
          <a:xfrm>
            <a:off x="838080" y="479326"/>
            <a:ext cx="10515240" cy="1079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План пилотирања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41"/>
          <p:cNvSpPr txBox="1"/>
          <p:nvPr/>
        </p:nvSpPr>
        <p:spPr>
          <a:xfrm>
            <a:off x="838080" y="2467684"/>
            <a:ext cx="10515240" cy="3589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8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Почетак</a:t>
            </a:r>
            <a:r>
              <a:rPr lang="sr-Cyrl-RS" sz="28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r-Cyrl-RS" sz="2800" b="1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априла 2022. године</a:t>
            </a:r>
            <a:endParaRPr sz="2800" b="1" strike="noStrike" dirty="0">
              <a:solidFill>
                <a:srgbClr val="1E4E7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602"/>
              </a:spcBef>
              <a:spcAft>
                <a:spcPts val="0"/>
              </a:spcAft>
              <a:buNone/>
            </a:pPr>
            <a:endParaRPr sz="2800" b="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sr-Cyrl-RS" sz="28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ЦИЉ: </a:t>
            </a:r>
            <a:r>
              <a:rPr lang="sr-Cyrl-RS" sz="2800" b="1" strike="noStrike" dirty="0">
                <a:solidFill>
                  <a:srgbClr val="1E4E79"/>
                </a:solidFill>
              </a:rPr>
              <a:t>Провера квалитета</a:t>
            </a:r>
            <a:r>
              <a:rPr lang="sr-Cyrl-RS" sz="28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испитних задатака,</a:t>
            </a:r>
            <a:br>
              <a:rPr lang="sr-Cyrl-RS" sz="2800" dirty="0">
                <a:solidFill>
                  <a:srgbClr val="1E4E79"/>
                </a:solidFill>
              </a:rPr>
            </a:br>
            <a:r>
              <a:rPr lang="sr-Cyrl-RS" sz="2800" b="1" strike="noStrike" dirty="0">
                <a:solidFill>
                  <a:srgbClr val="1E4E79"/>
                </a:solidFill>
              </a:rPr>
              <a:t>провера процедура</a:t>
            </a:r>
            <a:r>
              <a:rPr lang="sr-Cyrl-RS" sz="28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за спровођење државне матуре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br>
              <a:rPr lang="sr-Cyrl-R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dirty="0"/>
          </a:p>
        </p:txBody>
      </p:sp>
      <p:sp>
        <p:nvSpPr>
          <p:cNvPr id="471" name="Google Shape;471;p41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42"/>
          <p:cNvSpPr txBox="1"/>
          <p:nvPr/>
        </p:nvSpPr>
        <p:spPr>
          <a:xfrm>
            <a:off x="838080" y="497539"/>
            <a:ext cx="10515240" cy="8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Учешће у </a:t>
            </a: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пилотирању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42"/>
          <p:cNvSpPr txBox="1"/>
          <p:nvPr/>
        </p:nvSpPr>
        <p:spPr>
          <a:xfrm>
            <a:off x="838075" y="1319492"/>
            <a:ext cx="10763375" cy="1080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strike="noStrike" dirty="0">
                <a:solidFill>
                  <a:srgbClr val="1E4E79"/>
                </a:solidFill>
                <a:sym typeface="Arial"/>
              </a:rPr>
              <a:t>Сви ученици четвртих година свих јавних и приватних школа:</a:t>
            </a:r>
            <a:endParaRPr dirty="0">
              <a:solidFill>
                <a:srgbClr val="1E4E79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lang="sr-Cyrl-RS" sz="2400" b="1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Сви ученици полажу писмене </a:t>
            </a:r>
            <a:r>
              <a:rPr lang="sr-Cyrl-RS" sz="2400" b="1" dirty="0">
                <a:solidFill>
                  <a:srgbClr val="1E4E79"/>
                </a:solidFill>
                <a:sym typeface="Arial"/>
              </a:rPr>
              <a:t>испите</a:t>
            </a:r>
            <a:endParaRPr sz="2400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42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615E11-2491-4981-B1C5-1A978DED4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34755"/>
              </p:ext>
            </p:extLst>
          </p:nvPr>
        </p:nvGraphicFramePr>
        <p:xfrm>
          <a:off x="957396" y="2281838"/>
          <a:ext cx="10276608" cy="3810010"/>
        </p:xfrm>
        <a:graphic>
          <a:graphicData uri="http://schemas.openxmlformats.org/drawingml/2006/table">
            <a:tbl>
              <a:tblPr firstRow="1" bandRow="1">
                <a:tableStyleId>{A35EAAAA-973E-4E6F-B7E1-74A95E15BE40}</a:tableStyleId>
              </a:tblPr>
              <a:tblGrid>
                <a:gridCol w="3425536">
                  <a:extLst>
                    <a:ext uri="{9D8B030D-6E8A-4147-A177-3AD203B41FA5}">
                      <a16:colId xmlns:a16="http://schemas.microsoft.com/office/drawing/2014/main" val="2577870189"/>
                    </a:ext>
                  </a:extLst>
                </a:gridCol>
                <a:gridCol w="3425536">
                  <a:extLst>
                    <a:ext uri="{9D8B030D-6E8A-4147-A177-3AD203B41FA5}">
                      <a16:colId xmlns:a16="http://schemas.microsoft.com/office/drawing/2014/main" val="275476831"/>
                    </a:ext>
                  </a:extLst>
                </a:gridCol>
                <a:gridCol w="3425536">
                  <a:extLst>
                    <a:ext uri="{9D8B030D-6E8A-4147-A177-3AD203B41FA5}">
                      <a16:colId xmlns:a16="http://schemas.microsoft.com/office/drawing/2014/main" val="211040246"/>
                    </a:ext>
                  </a:extLst>
                </a:gridCol>
              </a:tblGrid>
              <a:tr h="216367">
                <a:tc>
                  <a:txBody>
                    <a:bodyPr/>
                    <a:lstStyle/>
                    <a:p>
                      <a:pPr algn="ctr"/>
                      <a:r>
                        <a:rPr lang="sr-Cyrl-RS" sz="1800" b="1" dirty="0">
                          <a:solidFill>
                            <a:schemeClr val="bg1"/>
                          </a:solidFill>
                        </a:rPr>
                        <a:t>Ученици гимназија</a:t>
                      </a: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1E4E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sr-Cyrl-RS" sz="1800" b="1" dirty="0">
                          <a:solidFill>
                            <a:schemeClr val="bg1"/>
                          </a:solidFill>
                        </a:rPr>
                        <a:t>Ученици средњих </a:t>
                      </a:r>
                      <a:br>
                        <a:rPr lang="sr-Cyrl-RS" sz="18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sr-Cyrl-RS" sz="1800" b="1" dirty="0">
                          <a:solidFill>
                            <a:schemeClr val="bg1"/>
                          </a:solidFill>
                        </a:rPr>
                        <a:t>стручних школа</a:t>
                      </a: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E4E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sr-Cyrl-RS" sz="1800" b="1" dirty="0">
                          <a:solidFill>
                            <a:schemeClr val="bg1"/>
                          </a:solidFill>
                        </a:rPr>
                        <a:t>Ученици средњих уметничких школа</a:t>
                      </a: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E4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750804"/>
                  </a:ext>
                </a:extLst>
              </a:tr>
              <a:tr h="1027354">
                <a:tc>
                  <a:txBody>
                    <a:bodyPr/>
                    <a:lstStyle/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Српски језик и књижевност, односно матерњи језик и књижевност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Математика (општеобразовни предмет са Листе за ученике који математику уче мање од две године)</a:t>
                      </a: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Општеобразовни предмет са Листе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ru-RU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Српски језик и књижевност, односно матерњи језик и књижевност</a:t>
                      </a:r>
                      <a:endParaRPr lang="ru-RU"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ru-RU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Математика </a:t>
                      </a: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(општеобразовни предмет са Листе за ученике који математику уче мање од две године)</a:t>
                      </a:r>
                      <a:endParaRPr lang="ru-RU" sz="1600" b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en-GB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</a:t>
                      </a:r>
                      <a:r>
                        <a:rPr lang="ru-RU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ест за проверу стручно-теоријских знањ</a:t>
                      </a:r>
                      <a:r>
                        <a:rPr lang="en-GB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en-GB" sz="1600" b="0" i="0" u="none" strike="noStrike" cap="none" dirty="0">
                          <a:solidFill>
                            <a:srgbClr val="1E4E7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</a:t>
                      </a:r>
                      <a:r>
                        <a:rPr lang="sr-Cyrl-RS" sz="1600" b="0" i="0" u="none" strike="noStrike" cap="none" dirty="0">
                          <a:solidFill>
                            <a:srgbClr val="1E4E79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3"/>
                        </a:rPr>
                        <a:t>с</a:t>
                      </a:r>
                      <a:r>
                        <a:rPr lang="sr-Cyrl-RS" sz="1600" dirty="0">
                          <a:solidFill>
                            <a:srgbClr val="1E4E79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3"/>
                        </a:rPr>
                        <a:t>амо образовни профили за које се испитни материјали израђују у оквиру ПДМ</a:t>
                      </a:r>
                      <a:r>
                        <a:rPr lang="en-GB" sz="1600" dirty="0">
                          <a:solidFill>
                            <a:srgbClr val="1E4E7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r>
                        <a:rPr lang="ru-RU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lang="ru-RU"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Српски језик и књижевност, односно матерњи језик и књижевност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  <a:tabLst/>
                        <a:defRPr/>
                      </a:pPr>
                      <a:r>
                        <a:rPr lang="sr-Cyrl-RS" sz="1600" b="0" u="none" strike="noStrike" cap="none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Општеобразовни предмет са Листе</a:t>
                      </a:r>
                      <a:endParaRPr lang="ru-RU" sz="1600" b="0" u="none" strike="noStrike" cap="none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Солфеђо и хармонија (само за образовни профил Музички сарадник)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519994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25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43"/>
          <p:cNvSpPr txBox="1"/>
          <p:nvPr/>
        </p:nvSpPr>
        <p:spPr>
          <a:xfrm>
            <a:off x="295155" y="625746"/>
            <a:ext cx="10515240" cy="8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Учешће у </a:t>
            </a: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пилотирању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43"/>
          <p:cNvSpPr txBox="1"/>
          <p:nvPr/>
        </p:nvSpPr>
        <p:spPr>
          <a:xfrm>
            <a:off x="767285" y="1780360"/>
            <a:ext cx="10515240" cy="1447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sr-Cyrl-RS" sz="2400" b="1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Узорак ученика полаже практичне делове стручних испита</a:t>
            </a:r>
            <a:r>
              <a:rPr lang="sr-Cyrl-RS" sz="2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solidFill>
                <a:srgbClr val="1E4E7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(школе ће бити благовремено обавештене о величини узорка</a:t>
            </a:r>
            <a:b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образовним профилима).</a:t>
            </a: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lang="sr-Cyrl-RS" sz="2400" dirty="0">
              <a:solidFill>
                <a:schemeClr val="dk1"/>
              </a:solidFill>
              <a:ea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lang="sr-Cyrl-R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43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CBE044-7AB0-5E44-8D78-647B9D7D7F62}"/>
              </a:ext>
            </a:extLst>
          </p:cNvPr>
          <p:cNvSpPr txBox="1"/>
          <p:nvPr/>
        </p:nvSpPr>
        <p:spPr>
          <a:xfrm>
            <a:off x="4886325" y="201453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R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6"/>
          <p:cNvSpPr txBox="1"/>
          <p:nvPr/>
        </p:nvSpPr>
        <p:spPr>
          <a:xfrm>
            <a:off x="654644" y="474533"/>
            <a:ext cx="10740240" cy="105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strike="noStrike" dirty="0">
                <a:solidFill>
                  <a:srgbClr val="2F5597"/>
                </a:solidFill>
                <a:latin typeface="Arial"/>
                <a:ea typeface="Arial"/>
                <a:cs typeface="Arial"/>
                <a:sym typeface="Arial"/>
              </a:rPr>
              <a:t>Израда испитних материјала</a:t>
            </a:r>
            <a:endParaRPr sz="440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36"/>
          <p:cNvSpPr txBox="1"/>
          <p:nvPr/>
        </p:nvSpPr>
        <p:spPr>
          <a:xfrm>
            <a:off x="840402" y="2709145"/>
            <a:ext cx="10511196" cy="3704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228600" indent="-215455">
              <a:lnSpc>
                <a:spcPct val="120000"/>
              </a:lnSpc>
              <a:spcBef>
                <a:spcPts val="800"/>
              </a:spcBef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ru-RU" sz="8800" dirty="0">
                <a:solidFill>
                  <a:schemeClr val="dk1"/>
                </a:solidFill>
              </a:rPr>
              <a:t>Тест (из базе задатака, до 40 задатака у тестовима из општеобразовних предмета и до 50 у тестовима </a:t>
            </a:r>
            <a:r>
              <a:rPr lang="ru-RU" sz="8800" dirty="0">
                <a:solidFill>
                  <a:schemeClr val="tx1"/>
                </a:solidFill>
              </a:rPr>
              <a:t>за проверу стручно-теоријских знања</a:t>
            </a:r>
            <a:r>
              <a:rPr lang="ru-RU" sz="8800" dirty="0">
                <a:solidFill>
                  <a:schemeClr val="dk1"/>
                </a:solidFill>
              </a:rPr>
              <a:t>)</a:t>
            </a:r>
          </a:p>
          <a:p>
            <a:pPr marL="228600" indent="-215455">
              <a:lnSpc>
                <a:spcPct val="120000"/>
              </a:lnSpc>
              <a:spcBef>
                <a:spcPts val="800"/>
              </a:spcBef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8800" dirty="0">
                <a:solidFill>
                  <a:schemeClr val="dk1"/>
                </a:solidFill>
              </a:rPr>
              <a:t>У тестовима из општеобразовних наставних предмета 25% бодова носе питања на основном нивоу, 50% бодова носе питања на средњем и 25% бодова носе питања на напредном нивоу</a:t>
            </a:r>
            <a:endParaRPr sz="8800" dirty="0">
              <a:solidFill>
                <a:schemeClr val="dk1"/>
              </a:solidFill>
              <a:sym typeface="Calibri"/>
            </a:endParaRPr>
          </a:p>
          <a:p>
            <a:pPr marL="228600" indent="-215455">
              <a:lnSpc>
                <a:spcPct val="120000"/>
              </a:lnSpc>
              <a:spcBef>
                <a:spcPts val="800"/>
              </a:spcBef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8800" dirty="0">
                <a:solidFill>
                  <a:schemeClr val="dk1"/>
                </a:solidFill>
              </a:rPr>
              <a:t>Упутство за прегледање</a:t>
            </a:r>
            <a:r>
              <a:rPr lang="en-US" sz="8800" dirty="0">
                <a:solidFill>
                  <a:schemeClr val="dk1"/>
                </a:solidFill>
              </a:rPr>
              <a:t> </a:t>
            </a:r>
            <a:r>
              <a:rPr lang="sr-Cyrl-RS" sz="8800" dirty="0">
                <a:solidFill>
                  <a:schemeClr val="dk1"/>
                </a:solidFill>
              </a:rPr>
              <a:t>теста</a:t>
            </a:r>
            <a:r>
              <a:rPr lang="en-GB" sz="8800" strike="sngStrike" dirty="0">
                <a:solidFill>
                  <a:srgbClr val="FF0000"/>
                </a:solidFill>
              </a:rPr>
              <a:t> </a:t>
            </a:r>
            <a:endParaRPr sz="8800" strike="sngStrike" dirty="0">
              <a:solidFill>
                <a:srgbClr val="FF0000"/>
              </a:solidFill>
              <a:sym typeface="Calibri"/>
            </a:endParaRPr>
          </a:p>
          <a:p>
            <a:pPr marL="228600" indent="-215455">
              <a:lnSpc>
                <a:spcPct val="120000"/>
              </a:lnSpc>
              <a:spcBef>
                <a:spcPts val="800"/>
              </a:spcBef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8800" dirty="0">
                <a:solidFill>
                  <a:schemeClr val="dk1"/>
                </a:solidFill>
              </a:rPr>
              <a:t>(Радни) задаци</a:t>
            </a:r>
            <a:endParaRPr sz="8800" dirty="0">
              <a:solidFill>
                <a:schemeClr val="dk1"/>
              </a:solidFill>
              <a:sym typeface="Calibri"/>
            </a:endParaRPr>
          </a:p>
          <a:p>
            <a:pPr marL="228600" indent="-215455">
              <a:lnSpc>
                <a:spcPct val="120000"/>
              </a:lnSpc>
              <a:spcBef>
                <a:spcPts val="800"/>
              </a:spcBef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8800" dirty="0">
                <a:solidFill>
                  <a:schemeClr val="dk1"/>
                </a:solidFill>
              </a:rPr>
              <a:t>Обрасци за оцењивање (радних) задатака</a:t>
            </a:r>
            <a:endParaRPr sz="8800" dirty="0">
              <a:solidFill>
                <a:schemeClr val="dk1"/>
              </a:solidFill>
              <a:sym typeface="Calibri"/>
            </a:endParaRPr>
          </a:p>
          <a:p>
            <a:pPr marL="468000" marR="0" lvl="0" indent="-456840">
              <a:spcBef>
                <a:spcPts val="400"/>
              </a:spcBef>
              <a:spcAft>
                <a:spcPts val="799"/>
              </a:spcAft>
              <a:buSzPts val="2400"/>
              <a:buFont typeface="Wingdings" charset="2"/>
              <a:buChar char=""/>
            </a:pPr>
            <a:endParaRPr sz="8800" kern="1200" spc="-1" dirty="0">
              <a:ea typeface="+mn-ea"/>
              <a:cs typeface="+mn-cs"/>
              <a:sym typeface="Calibri"/>
            </a:endParaRPr>
          </a:p>
        </p:txBody>
      </p:sp>
      <p:sp>
        <p:nvSpPr>
          <p:cNvPr id="7" name="Google Shape;478;p42">
            <a:extLst>
              <a:ext uri="{FF2B5EF4-FFF2-40B4-BE49-F238E27FC236}">
                <a16:creationId xmlns:a16="http://schemas.microsoft.com/office/drawing/2014/main" id="{4E0204C0-4D7D-41AF-BF14-D16FA6D66AA9}"/>
              </a:ext>
            </a:extLst>
          </p:cNvPr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809851-848F-4354-9949-D134C1A257EB}"/>
              </a:ext>
            </a:extLst>
          </p:cNvPr>
          <p:cNvSpPr txBox="1"/>
          <p:nvPr/>
        </p:nvSpPr>
        <p:spPr>
          <a:xfrm>
            <a:off x="654644" y="1675843"/>
            <a:ext cx="10257196" cy="363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8000" indent="-456840">
              <a:lnSpc>
                <a:spcPct val="80000"/>
              </a:lnSpc>
              <a:spcBef>
                <a:spcPts val="400"/>
              </a:spcBef>
              <a:spcAft>
                <a:spcPts val="799"/>
              </a:spcAft>
              <a:buSzPts val="2400"/>
              <a:buFont typeface="Wingdings" charset="2"/>
              <a:buChar char=""/>
            </a:pPr>
            <a:r>
              <a:rPr lang="ru-RU" sz="2200" kern="1200" spc="-1" dirty="0">
                <a:ea typeface="+mn-ea"/>
                <a:cs typeface="+mn-cs"/>
              </a:rPr>
              <a:t>Радне групе у оквиру Пројекта државне матуре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E3286C-ED28-439D-9CF6-C0398086525E}"/>
              </a:ext>
            </a:extLst>
          </p:cNvPr>
          <p:cNvSpPr txBox="1"/>
          <p:nvPr/>
        </p:nvSpPr>
        <p:spPr>
          <a:xfrm>
            <a:off x="654644" y="2244763"/>
            <a:ext cx="6121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2400" strike="noStrike" dirty="0">
                <a:solidFill>
                  <a:srgbClr val="1E4E79"/>
                </a:solidFill>
                <a:latin typeface="+mn-lt"/>
                <a:ea typeface="Arial"/>
                <a:cs typeface="Arial"/>
                <a:sym typeface="Arial"/>
              </a:rPr>
              <a:t>Израда испитних материјала: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3471322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46"/>
          <p:cNvSpPr txBox="1"/>
          <p:nvPr/>
        </p:nvSpPr>
        <p:spPr>
          <a:xfrm>
            <a:off x="751549" y="2177756"/>
            <a:ext cx="10688902" cy="3820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326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ct val="130000"/>
              <a:buFont typeface="Noto Sans Symbols"/>
              <a:buChar char="▪"/>
            </a:pP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Одређене измене у односу на </a:t>
            </a:r>
            <a:r>
              <a:rPr lang="sr-Cyrl-RS" sz="2400" b="1" dirty="0">
                <a:solidFill>
                  <a:srgbClr val="1E4E79"/>
                </a:solidFill>
              </a:rPr>
              <a:t>Стручно упутство за спровођење државне матуре</a:t>
            </a: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које ће бити у употреби за праву матуру, јер се не проверавају све процедуре (нпр. увид у тестове и приговори),</a:t>
            </a:r>
            <a:b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или ће неке процедуре бити измењене (нпр. оцењивање)</a:t>
            </a:r>
            <a:endParaRPr sz="24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>
                <a:srgbClr val="1E4E79"/>
              </a:buClr>
              <a:buSzPct val="130000"/>
              <a:buFont typeface="Noto Sans Symbols"/>
              <a:buChar char="▪"/>
            </a:pP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ПДМ има улогу коју ће касније имати МПНТР и Центар за испите</a:t>
            </a:r>
            <a:b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(у оквиру ЗВКОВ-а)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rgbClr val="1E4E79"/>
              </a:buClr>
              <a:buSzPct val="130000"/>
              <a:buFont typeface="Noto Sans Symbols"/>
              <a:buChar char="▪"/>
            </a:pP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Описана су само она тела и само оне њихове надлежности које су значајн</a:t>
            </a:r>
            <a:r>
              <a:rPr lang="sr-Cyrl-RS" sz="2400" dirty="0">
                <a:solidFill>
                  <a:schemeClr val="dk1"/>
                </a:solidFill>
              </a:rPr>
              <a:t>е</a:t>
            </a: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за пилотирање</a:t>
            </a:r>
            <a:endParaRPr sz="24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46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  <p:sp>
        <p:nvSpPr>
          <p:cNvPr id="5" name="Google Shape;497;p45">
            <a:extLst>
              <a:ext uri="{FF2B5EF4-FFF2-40B4-BE49-F238E27FC236}">
                <a16:creationId xmlns:a16="http://schemas.microsoft.com/office/drawing/2014/main" id="{8088DDCE-D70A-4015-A912-F5363DA9441A}"/>
              </a:ext>
            </a:extLst>
          </p:cNvPr>
          <p:cNvSpPr txBox="1"/>
          <p:nvPr/>
        </p:nvSpPr>
        <p:spPr>
          <a:xfrm>
            <a:off x="613079" y="476757"/>
            <a:ext cx="10827371" cy="1320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/>
          <a:p>
            <a:pPr marL="360" algn="ctr">
              <a:buClr>
                <a:srgbClr val="1E4E79"/>
              </a:buClr>
              <a:buSzPts val="2500"/>
            </a:pPr>
            <a:r>
              <a:rPr lang="ru-RU" sz="40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Стручно упутство </a:t>
            </a:r>
            <a:br>
              <a:rPr lang="ru-RU" sz="40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8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за </a:t>
            </a:r>
            <a:r>
              <a:rPr lang="ru-RU" sz="2800" dirty="0">
                <a:solidFill>
                  <a:srgbClr val="1E4E79"/>
                </a:solidFill>
              </a:rPr>
              <a:t>спровођење пилотирања државне матуре у априлу 2022. године </a:t>
            </a:r>
            <a:endParaRPr lang="ru-RU" sz="2800" dirty="0">
              <a:solidFill>
                <a:srgbClr val="1E4E79"/>
              </a:solidFill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45"/>
          <p:cNvSpPr txBox="1"/>
          <p:nvPr/>
        </p:nvSpPr>
        <p:spPr>
          <a:xfrm>
            <a:off x="613079" y="476757"/>
            <a:ext cx="10827371" cy="1320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/>
          <a:p>
            <a:pPr marL="360" algn="ctr">
              <a:buClr>
                <a:srgbClr val="1E4E79"/>
              </a:buClr>
              <a:buSzPts val="2500"/>
            </a:pPr>
            <a:r>
              <a:rPr lang="ru-RU" sz="40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Стручно упутство </a:t>
            </a:r>
            <a:br>
              <a:rPr lang="ru-RU" sz="40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8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за </a:t>
            </a:r>
            <a:r>
              <a:rPr lang="ru-RU" sz="2800" dirty="0">
                <a:solidFill>
                  <a:srgbClr val="1E4E79"/>
                </a:solidFill>
              </a:rPr>
              <a:t>спровођење пилотирања државне матуре у априлу 2022. године </a:t>
            </a:r>
            <a:endParaRPr lang="ru-RU" sz="2800" dirty="0">
              <a:solidFill>
                <a:srgbClr val="1E4E79"/>
              </a:solidFill>
              <a:sym typeface="Calibri"/>
            </a:endParaRPr>
          </a:p>
        </p:txBody>
      </p:sp>
      <p:sp>
        <p:nvSpPr>
          <p:cNvPr id="498" name="Google Shape;498;p45"/>
          <p:cNvSpPr txBox="1"/>
          <p:nvPr/>
        </p:nvSpPr>
        <p:spPr>
          <a:xfrm>
            <a:off x="751548" y="1797627"/>
            <a:ext cx="10688902" cy="455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24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E4E79"/>
              </a:buClr>
              <a:buSzPts val="25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Прилози</a:t>
            </a:r>
            <a:r>
              <a:rPr lang="sr-Cyrl-RS" sz="25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500" b="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46480" marR="0" lvl="0" indent="-342720">
              <a:spcBef>
                <a:spcPts val="601"/>
              </a:spcBef>
              <a:spcAft>
                <a:spcPts val="601"/>
              </a:spcAft>
              <a:buSzPts val="2000"/>
              <a:buFont typeface="Wingdings" charset="2"/>
              <a:buChar char=""/>
            </a:pPr>
            <a:r>
              <a:rPr lang="sr-Cyrl-RS" sz="2000" kern="1200" spc="-1" dirty="0">
                <a:latin typeface="+mn-lt"/>
                <a:ea typeface="+mn-ea"/>
                <a:cs typeface="+mn-cs"/>
              </a:rPr>
              <a:t>Посебна упутства за учеснике (председници ШМК, тј. директори школа,</a:t>
            </a:r>
            <a:br>
              <a:rPr lang="sr-Cyrl-RS" sz="2000" kern="1200" spc="-1" dirty="0">
                <a:latin typeface="+mn-lt"/>
                <a:ea typeface="+mn-ea"/>
                <a:cs typeface="+mn-cs"/>
              </a:rPr>
            </a:br>
            <a:r>
              <a:rPr lang="sr-Cyrl-RS" sz="2000" kern="1200" spc="-1" dirty="0">
                <a:latin typeface="+mn-lt"/>
                <a:ea typeface="+mn-ea"/>
                <a:cs typeface="+mn-cs"/>
              </a:rPr>
              <a:t>секретари ШМК, чланови ШИК, дежурни наставници, супервизори, прегледачи, одељенске старешине, стручни сарадници, кандидати и њихови родитељи, односно старатељи)</a:t>
            </a:r>
            <a:endParaRPr sz="2000" kern="1200" spc="-1" dirty="0">
              <a:latin typeface="+mn-lt"/>
              <a:ea typeface="+mn-ea"/>
              <a:cs typeface="+mn-cs"/>
            </a:endParaRPr>
          </a:p>
          <a:p>
            <a:pPr marL="546480" marR="0" lvl="0" indent="-342720">
              <a:spcBef>
                <a:spcPts val="601"/>
              </a:spcBef>
              <a:spcAft>
                <a:spcPts val="601"/>
              </a:spcAft>
              <a:buSzPts val="2000"/>
              <a:buFont typeface="Wingdings" charset="2"/>
              <a:buChar char=""/>
            </a:pPr>
            <a:r>
              <a:rPr lang="sr-Cyrl-RS" sz="2000" kern="1200" spc="-1" dirty="0">
                <a:latin typeface="+mn-lt"/>
                <a:ea typeface="+mn-ea"/>
                <a:cs typeface="+mn-cs"/>
              </a:rPr>
              <a:t>Упутство за прикупљање података, Упутство за дистрибуцију, чување и </a:t>
            </a:r>
            <a:br>
              <a:rPr lang="sr-Cyrl-RS" sz="2000" kern="1200" spc="-1" dirty="0">
                <a:latin typeface="+mn-lt"/>
                <a:ea typeface="+mn-ea"/>
                <a:cs typeface="+mn-cs"/>
              </a:rPr>
            </a:br>
            <a:r>
              <a:rPr lang="sr-Cyrl-RS" sz="2000" kern="1200" spc="-1" dirty="0">
                <a:latin typeface="+mn-lt"/>
                <a:ea typeface="+mn-ea"/>
                <a:cs typeface="+mn-cs"/>
              </a:rPr>
              <a:t>враћање тестова</a:t>
            </a:r>
            <a:endParaRPr sz="2000" kern="1200" spc="-1" dirty="0">
              <a:latin typeface="+mn-lt"/>
              <a:ea typeface="+mn-ea"/>
              <a:cs typeface="+mn-cs"/>
            </a:endParaRPr>
          </a:p>
          <a:p>
            <a:pPr marL="546480" marR="0" lvl="0" indent="-342720">
              <a:spcBef>
                <a:spcPts val="601"/>
              </a:spcBef>
              <a:spcAft>
                <a:spcPts val="601"/>
              </a:spcAft>
              <a:buSzPts val="2000"/>
              <a:buFont typeface="Wingdings" charset="2"/>
              <a:buChar char=""/>
            </a:pPr>
            <a:r>
              <a:rPr lang="sr-Cyrl-RS" sz="2000" kern="1200" spc="-1" dirty="0">
                <a:latin typeface="+mn-lt"/>
                <a:ea typeface="+mn-ea"/>
                <a:cs typeface="+mn-cs"/>
              </a:rPr>
              <a:t>Обрасци (Пријава за полагање државне матуре, Записник о полагању писменог испита, Записник о полагању матурског практичног рада)</a:t>
            </a:r>
            <a:endParaRPr sz="2000" kern="1200" spc="-1" dirty="0">
              <a:latin typeface="+mn-lt"/>
              <a:ea typeface="+mn-ea"/>
              <a:cs typeface="+mn-cs"/>
            </a:endParaRPr>
          </a:p>
          <a:p>
            <a:pPr marL="546480" marR="0" lvl="0" indent="-342720">
              <a:spcBef>
                <a:spcPts val="601"/>
              </a:spcBef>
              <a:spcAft>
                <a:spcPts val="601"/>
              </a:spcAft>
              <a:buSzPts val="2000"/>
              <a:buFont typeface="Wingdings" charset="2"/>
              <a:buChar char=""/>
            </a:pPr>
            <a:r>
              <a:rPr lang="sr-Cyrl-RS" sz="2000" kern="1200" spc="-1" dirty="0">
                <a:latin typeface="+mn-lt"/>
                <a:ea typeface="+mn-ea"/>
                <a:cs typeface="+mn-cs"/>
              </a:rPr>
              <a:t>Смернице за спровођење државне матуре на крају средњег образовања за кандидате са сметњама у развоју и инвалидитетом</a:t>
            </a:r>
            <a:endParaRPr sz="2000" kern="1200" spc="-1" dirty="0">
              <a:latin typeface="+mn-lt"/>
              <a:ea typeface="+mn-ea"/>
              <a:cs typeface="+mn-cs"/>
            </a:endParaRPr>
          </a:p>
          <a:p>
            <a:pPr marL="546480" marR="0" lvl="0" indent="-222070" algn="l" rtl="0">
              <a:lnSpc>
                <a:spcPct val="90000"/>
              </a:lnSpc>
              <a:spcBef>
                <a:spcPts val="1202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Noto Sans Symbols"/>
              <a:buNone/>
            </a:pPr>
            <a:endParaRPr sz="19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45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/>
        </p:nvSpPr>
        <p:spPr>
          <a:xfrm>
            <a:off x="3546646" y="520777"/>
            <a:ext cx="4895100" cy="10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b="0" i="0" u="none" strike="noStrike" cap="non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Државна матура</a:t>
            </a:r>
            <a:endParaRPr sz="4400" b="0" i="0" u="none" strike="noStrike" cap="non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9"/>
          <p:cNvSpPr txBox="1"/>
          <p:nvPr/>
        </p:nvSpPr>
        <p:spPr>
          <a:xfrm>
            <a:off x="0" y="0"/>
            <a:ext cx="3647209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КОНЦЕПТ ДРЖАВНЕ МАТУРЕ</a:t>
            </a:r>
            <a:endParaRPr/>
          </a:p>
        </p:txBody>
      </p:sp>
      <p:sp>
        <p:nvSpPr>
          <p:cNvPr id="153" name="Google Shape;153;p29"/>
          <p:cNvSpPr txBox="1"/>
          <p:nvPr/>
        </p:nvSpPr>
        <p:spPr>
          <a:xfrm>
            <a:off x="2648375" y="1373448"/>
            <a:ext cx="6289200" cy="688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800" b="1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Један од два</a:t>
            </a:r>
            <a:r>
              <a:rPr lang="en-GB" sz="2800" b="1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r-Cyrl-RS" sz="2800" b="1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национална испита</a:t>
            </a:r>
            <a:endParaRPr sz="2800" b="1" strike="noStrike" dirty="0">
              <a:solidFill>
                <a:srgbClr val="1E4E7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4" name="Google Shape;154;p29"/>
          <p:cNvCxnSpPr/>
          <p:nvPr/>
        </p:nvCxnSpPr>
        <p:spPr>
          <a:xfrm>
            <a:off x="4553653" y="2589348"/>
            <a:ext cx="0" cy="2922600"/>
          </a:xfrm>
          <a:prstGeom prst="straightConnector1">
            <a:avLst/>
          </a:prstGeom>
          <a:noFill/>
          <a:ln w="28575" cap="flat" cmpd="sng">
            <a:solidFill>
              <a:srgbClr val="00437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7" name="Google Shape;157;p29"/>
          <p:cNvSpPr txBox="1"/>
          <p:nvPr/>
        </p:nvSpPr>
        <p:spPr>
          <a:xfrm>
            <a:off x="4499438" y="5229283"/>
            <a:ext cx="2440500" cy="4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sr-Cyrl-RS" sz="2000" b="1" dirty="0">
                <a:solidFill>
                  <a:srgbClr val="00437A"/>
                </a:solidFill>
              </a:rPr>
              <a:t>Јун 2023. године</a:t>
            </a:r>
            <a:endParaRPr sz="1200" dirty="0"/>
          </a:p>
        </p:txBody>
      </p:sp>
      <p:sp>
        <p:nvSpPr>
          <p:cNvPr id="172" name="Google Shape;172;p29"/>
          <p:cNvSpPr txBox="1"/>
          <p:nvPr/>
        </p:nvSpPr>
        <p:spPr>
          <a:xfrm>
            <a:off x="4455213" y="4237085"/>
            <a:ext cx="2503200" cy="987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b="0" i="0" u="none" strike="noStrike" cap="none" dirty="0">
                <a:solidFill>
                  <a:srgbClr val="00437A"/>
                </a:solidFill>
                <a:sym typeface="Arial"/>
              </a:rPr>
              <a:t>Прв</a:t>
            </a:r>
            <a:r>
              <a:rPr lang="sr-Cyrl-RS" sz="1600" dirty="0">
                <a:solidFill>
                  <a:srgbClr val="00437A"/>
                </a:solidFill>
              </a:rPr>
              <a:t>и национални</a:t>
            </a:r>
            <a:br>
              <a:rPr lang="sr-Cyrl-RS" sz="1600" dirty="0">
                <a:solidFill>
                  <a:srgbClr val="00437A"/>
                </a:solidFill>
              </a:rPr>
            </a:br>
            <a:r>
              <a:rPr lang="sr-Cyrl-RS" sz="1800" b="1" i="0" u="none" strike="noStrike" cap="none" dirty="0">
                <a:solidFill>
                  <a:srgbClr val="00437A"/>
                </a:solidFill>
                <a:sym typeface="Arial"/>
              </a:rPr>
              <a:t>завршн</a:t>
            </a:r>
            <a:r>
              <a:rPr lang="sr-Cyrl-RS" sz="1800" b="1" dirty="0">
                <a:solidFill>
                  <a:srgbClr val="00437A"/>
                </a:solidFill>
              </a:rPr>
              <a:t>и</a:t>
            </a:r>
            <a:r>
              <a:rPr lang="sr-Cyrl-RS" sz="1800" b="1" i="0" u="none" strike="noStrike" cap="none" dirty="0">
                <a:solidFill>
                  <a:srgbClr val="00437A"/>
                </a:solidFill>
                <a:sym typeface="Arial"/>
              </a:rPr>
              <a:t> испит</a:t>
            </a:r>
            <a:br>
              <a:rPr lang="sr-Cyrl-RS" sz="1600" b="1" dirty="0">
                <a:solidFill>
                  <a:srgbClr val="00437A"/>
                </a:solidFill>
              </a:rPr>
            </a:br>
            <a:r>
              <a:rPr lang="sr-Cyrl-RS" sz="1600" i="0" u="none" strike="noStrike" cap="none" dirty="0">
                <a:solidFill>
                  <a:srgbClr val="00437A"/>
                </a:solidFill>
              </a:rPr>
              <a:t>на крају</a:t>
            </a:r>
            <a:r>
              <a:rPr lang="sr-Cyrl-RS" sz="1600" dirty="0">
                <a:solidFill>
                  <a:srgbClr val="00437A"/>
                </a:solidFill>
              </a:rPr>
              <a:t> 3-годишњег </a:t>
            </a:r>
            <a:r>
              <a:rPr lang="sr-Cyrl-RS" sz="1600" i="0" u="none" strike="noStrike" cap="none" dirty="0">
                <a:solidFill>
                  <a:srgbClr val="00437A"/>
                </a:solidFill>
              </a:rPr>
              <a:t>средњег образовања</a:t>
            </a:r>
            <a:endParaRPr sz="1600" b="1" i="0" u="none" strike="noStrike" cap="none" dirty="0">
              <a:solidFill>
                <a:srgbClr val="00437A"/>
              </a:solidFill>
              <a:sym typeface="Arial"/>
            </a:endParaRPr>
          </a:p>
        </p:txBody>
      </p:sp>
      <p:sp>
        <p:nvSpPr>
          <p:cNvPr id="148" name="Google Shape;148;p29"/>
          <p:cNvSpPr/>
          <p:nvPr/>
        </p:nvSpPr>
        <p:spPr>
          <a:xfrm rot="10800000">
            <a:off x="779001" y="2352773"/>
            <a:ext cx="3240000" cy="3240000"/>
          </a:xfrm>
          <a:prstGeom prst="ellipse">
            <a:avLst/>
          </a:prstGeom>
          <a:solidFill>
            <a:srgbClr val="41ABE2">
              <a:alpha val="37220"/>
            </a:srgbClr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50269CC-99C9-42E4-B780-1EB6D658F8DF}"/>
              </a:ext>
            </a:extLst>
          </p:cNvPr>
          <p:cNvGrpSpPr/>
          <p:nvPr/>
        </p:nvGrpSpPr>
        <p:grpSpPr>
          <a:xfrm>
            <a:off x="760525" y="2845207"/>
            <a:ext cx="3240000" cy="2537606"/>
            <a:chOff x="1441034" y="2856987"/>
            <a:chExt cx="3240000" cy="2537606"/>
          </a:xfrm>
        </p:grpSpPr>
        <p:sp>
          <p:nvSpPr>
            <p:cNvPr id="155" name="Google Shape;155;p29"/>
            <p:cNvSpPr txBox="1"/>
            <p:nvPr/>
          </p:nvSpPr>
          <p:spPr>
            <a:xfrm>
              <a:off x="1441034" y="4225072"/>
              <a:ext cx="3240000" cy="11695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sr-Cyrl-RS" sz="1600" b="1" dirty="0">
                  <a:solidFill>
                    <a:srgbClr val="1E4E79"/>
                  </a:solidFill>
                </a:rPr>
                <a:t>Завршни испит</a:t>
              </a:r>
              <a:br>
                <a:rPr lang="sr-Cyrl-RS" sz="1600" dirty="0">
                  <a:solidFill>
                    <a:srgbClr val="1E4E79"/>
                  </a:solidFill>
                </a:rPr>
              </a:br>
              <a:r>
                <a:rPr lang="sr-Cyrl-RS" sz="1600" dirty="0">
                  <a:solidFill>
                    <a:srgbClr val="1E4E79"/>
                  </a:solidFill>
                </a:rPr>
                <a:t>на крају</a:t>
              </a:r>
              <a:endParaRPr sz="1600" dirty="0">
                <a:solidFill>
                  <a:srgbClr val="1E4E79"/>
                </a:solidFill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r-Cyrl-RS" sz="1600" dirty="0">
                  <a:solidFill>
                    <a:srgbClr val="1E4E79"/>
                  </a:solidFill>
                </a:rPr>
                <a:t>основног</a:t>
              </a:r>
              <a:br>
                <a:rPr lang="sr-Cyrl-RS" sz="1600" dirty="0">
                  <a:solidFill>
                    <a:srgbClr val="1E4E79"/>
                  </a:solidFill>
                </a:rPr>
              </a:br>
              <a:r>
                <a:rPr lang="sr-Cyrl-RS" sz="1600" dirty="0">
                  <a:solidFill>
                    <a:srgbClr val="1E4E79"/>
                  </a:solidFill>
                </a:rPr>
                <a:t>образовања</a:t>
              </a:r>
              <a:endParaRPr sz="1600" dirty="0">
                <a:solidFill>
                  <a:srgbClr val="1E4E79"/>
                </a:solidFill>
              </a:endParaRPr>
            </a:p>
          </p:txBody>
        </p:sp>
        <p:sp>
          <p:nvSpPr>
            <p:cNvPr id="161" name="Google Shape;161;p29"/>
            <p:cNvSpPr/>
            <p:nvPr/>
          </p:nvSpPr>
          <p:spPr>
            <a:xfrm>
              <a:off x="1831251" y="2856987"/>
              <a:ext cx="540000" cy="540000"/>
            </a:xfrm>
            <a:prstGeom prst="ellipse">
              <a:avLst/>
            </a:prstGeom>
            <a:solidFill>
              <a:srgbClr val="41ABE2"/>
            </a:solidFill>
            <a:ln w="9525" cap="flat" cmpd="sng">
              <a:solidFill>
                <a:srgbClr val="41ABE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9"/>
            <p:cNvSpPr/>
            <p:nvPr/>
          </p:nvSpPr>
          <p:spPr>
            <a:xfrm>
              <a:off x="2462829" y="2856987"/>
              <a:ext cx="540000" cy="540000"/>
            </a:xfrm>
            <a:prstGeom prst="ellipse">
              <a:avLst/>
            </a:prstGeom>
            <a:solidFill>
              <a:srgbClr val="41ABE2"/>
            </a:solidFill>
            <a:ln w="9525" cap="flat" cmpd="sng">
              <a:solidFill>
                <a:srgbClr val="41ABE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9"/>
            <p:cNvSpPr/>
            <p:nvPr/>
          </p:nvSpPr>
          <p:spPr>
            <a:xfrm>
              <a:off x="3094407" y="2856987"/>
              <a:ext cx="540000" cy="540000"/>
            </a:xfrm>
            <a:prstGeom prst="ellipse">
              <a:avLst/>
            </a:prstGeom>
            <a:solidFill>
              <a:srgbClr val="41ABE2"/>
            </a:solidFill>
            <a:ln w="9525" cap="flat" cmpd="sng">
              <a:solidFill>
                <a:srgbClr val="41ABE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9"/>
            <p:cNvSpPr/>
            <p:nvPr/>
          </p:nvSpPr>
          <p:spPr>
            <a:xfrm>
              <a:off x="3725986" y="2871437"/>
              <a:ext cx="540000" cy="540000"/>
            </a:xfrm>
            <a:prstGeom prst="ellipse">
              <a:avLst/>
            </a:prstGeom>
            <a:solidFill>
              <a:srgbClr val="41ABE2"/>
            </a:solidFill>
            <a:ln w="9525" cap="flat" cmpd="sng">
              <a:solidFill>
                <a:srgbClr val="41ABE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9"/>
            <p:cNvSpPr/>
            <p:nvPr/>
          </p:nvSpPr>
          <p:spPr>
            <a:xfrm>
              <a:off x="1831251" y="3464412"/>
              <a:ext cx="540000" cy="540000"/>
            </a:xfrm>
            <a:prstGeom prst="ellipse">
              <a:avLst/>
            </a:prstGeom>
            <a:solidFill>
              <a:srgbClr val="41ABE2"/>
            </a:solidFill>
            <a:ln w="9525" cap="flat" cmpd="sng">
              <a:solidFill>
                <a:srgbClr val="41ABE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9"/>
            <p:cNvSpPr/>
            <p:nvPr/>
          </p:nvSpPr>
          <p:spPr>
            <a:xfrm>
              <a:off x="2462829" y="3464412"/>
              <a:ext cx="540000" cy="540000"/>
            </a:xfrm>
            <a:prstGeom prst="ellipse">
              <a:avLst/>
            </a:prstGeom>
            <a:solidFill>
              <a:srgbClr val="41ABE2"/>
            </a:solidFill>
            <a:ln w="9525" cap="flat" cmpd="sng">
              <a:solidFill>
                <a:srgbClr val="41ABE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9"/>
            <p:cNvSpPr/>
            <p:nvPr/>
          </p:nvSpPr>
          <p:spPr>
            <a:xfrm>
              <a:off x="3094407" y="3464412"/>
              <a:ext cx="540000" cy="540000"/>
            </a:xfrm>
            <a:prstGeom prst="ellipse">
              <a:avLst/>
            </a:prstGeom>
            <a:solidFill>
              <a:srgbClr val="41ABE2"/>
            </a:solidFill>
            <a:ln w="9525" cap="flat" cmpd="sng">
              <a:solidFill>
                <a:srgbClr val="41ABE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9"/>
            <p:cNvSpPr/>
            <p:nvPr/>
          </p:nvSpPr>
          <p:spPr>
            <a:xfrm>
              <a:off x="3725986" y="3478862"/>
              <a:ext cx="540000" cy="540000"/>
            </a:xfrm>
            <a:prstGeom prst="ellipse">
              <a:avLst/>
            </a:prstGeom>
            <a:solidFill>
              <a:srgbClr val="41ABE2"/>
            </a:solidFill>
            <a:ln w="9525" cap="flat" cmpd="sng">
              <a:solidFill>
                <a:srgbClr val="41ABE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9"/>
            <p:cNvSpPr/>
            <p:nvPr/>
          </p:nvSpPr>
          <p:spPr>
            <a:xfrm>
              <a:off x="4146008" y="3596866"/>
              <a:ext cx="334925" cy="370042"/>
            </a:xfrm>
            <a:prstGeom prst="flowChartDecision">
              <a:avLst/>
            </a:prstGeom>
            <a:solidFill>
              <a:srgbClr val="E94B5B"/>
            </a:solidFill>
            <a:ln w="12700" cap="flat" cmpd="sng">
              <a:solidFill>
                <a:srgbClr val="1E4E7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77" name="Google Shape;177;p29"/>
            <p:cNvCxnSpPr>
              <a:cxnSpLocks/>
              <a:stCxn id="176" idx="2"/>
            </p:cNvCxnSpPr>
            <p:nvPr/>
          </p:nvCxnSpPr>
          <p:spPr>
            <a:xfrm flipH="1">
              <a:off x="3839345" y="3966908"/>
              <a:ext cx="474126" cy="388272"/>
            </a:xfrm>
            <a:prstGeom prst="straightConnector1">
              <a:avLst/>
            </a:prstGeom>
            <a:noFill/>
            <a:ln w="19050" cap="flat" cmpd="sng">
              <a:solidFill>
                <a:srgbClr val="1E4E79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  <p:sp>
        <p:nvSpPr>
          <p:cNvPr id="35" name="Google Shape;148;p29">
            <a:extLst>
              <a:ext uri="{FF2B5EF4-FFF2-40B4-BE49-F238E27FC236}">
                <a16:creationId xmlns:a16="http://schemas.microsoft.com/office/drawing/2014/main" id="{55715AF7-18EE-457C-89CB-92A318825798}"/>
              </a:ext>
            </a:extLst>
          </p:cNvPr>
          <p:cNvSpPr/>
          <p:nvPr/>
        </p:nvSpPr>
        <p:spPr>
          <a:xfrm rot="10800000">
            <a:off x="6682511" y="2341150"/>
            <a:ext cx="3240000" cy="3240000"/>
          </a:xfrm>
          <a:prstGeom prst="ellipse">
            <a:avLst/>
          </a:prstGeom>
          <a:solidFill>
            <a:srgbClr val="795BDA">
              <a:alpha val="37220"/>
            </a:srgbClr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" name="Google Shape;164;p29">
            <a:extLst>
              <a:ext uri="{FF2B5EF4-FFF2-40B4-BE49-F238E27FC236}">
                <a16:creationId xmlns:a16="http://schemas.microsoft.com/office/drawing/2014/main" id="{75668FB8-1543-4AF6-AA38-06B43231BA50}"/>
              </a:ext>
            </a:extLst>
          </p:cNvPr>
          <p:cNvSpPr/>
          <p:nvPr/>
        </p:nvSpPr>
        <p:spPr>
          <a:xfrm>
            <a:off x="7102428" y="2915046"/>
            <a:ext cx="540000" cy="540000"/>
          </a:xfrm>
          <a:prstGeom prst="ellipse">
            <a:avLst/>
          </a:prstGeom>
          <a:solidFill>
            <a:srgbClr val="795BDA"/>
          </a:solidFill>
          <a:ln w="9525" cap="flat" cmpd="sng">
            <a:solidFill>
              <a:srgbClr val="795BD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172;p29">
            <a:extLst>
              <a:ext uri="{FF2B5EF4-FFF2-40B4-BE49-F238E27FC236}">
                <a16:creationId xmlns:a16="http://schemas.microsoft.com/office/drawing/2014/main" id="{368B79A7-2069-4147-8F3F-8905B3B5BF18}"/>
              </a:ext>
            </a:extLst>
          </p:cNvPr>
          <p:cNvSpPr txBox="1"/>
          <p:nvPr/>
        </p:nvSpPr>
        <p:spPr>
          <a:xfrm>
            <a:off x="9543326" y="4237085"/>
            <a:ext cx="2503200" cy="987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600" dirty="0">
                <a:solidFill>
                  <a:srgbClr val="795BDA"/>
                </a:solidFill>
              </a:rPr>
              <a:t>Прва национална</a:t>
            </a:r>
            <a:br>
              <a:rPr lang="sr-Cyrl-RS" sz="1600" dirty="0">
                <a:solidFill>
                  <a:srgbClr val="795BDA"/>
                </a:solidFill>
              </a:rPr>
            </a:br>
            <a:r>
              <a:rPr lang="sr-Cyrl-RS" sz="1800" b="1" dirty="0">
                <a:solidFill>
                  <a:srgbClr val="795BDA"/>
                </a:solidFill>
              </a:rPr>
              <a:t>матура</a:t>
            </a:r>
            <a:br>
              <a:rPr lang="sr-Cyrl-RS" sz="1600" dirty="0">
                <a:solidFill>
                  <a:srgbClr val="795BDA"/>
                </a:solidFill>
              </a:rPr>
            </a:br>
            <a:r>
              <a:rPr lang="sr-Cyrl-RS" sz="1600" dirty="0">
                <a:solidFill>
                  <a:srgbClr val="795BDA"/>
                </a:solidFill>
              </a:rPr>
              <a:t>на крају 4-годишњег средњег образовања</a:t>
            </a:r>
            <a:endParaRPr sz="1600" dirty="0">
              <a:solidFill>
                <a:srgbClr val="795BDA"/>
              </a:solidFill>
            </a:endParaRPr>
          </a:p>
        </p:txBody>
      </p:sp>
      <p:sp>
        <p:nvSpPr>
          <p:cNvPr id="41" name="Google Shape;157;p29">
            <a:extLst>
              <a:ext uri="{FF2B5EF4-FFF2-40B4-BE49-F238E27FC236}">
                <a16:creationId xmlns:a16="http://schemas.microsoft.com/office/drawing/2014/main" id="{A4AB8222-3D1B-4317-99A2-49039E60D366}"/>
              </a:ext>
            </a:extLst>
          </p:cNvPr>
          <p:cNvSpPr txBox="1"/>
          <p:nvPr/>
        </p:nvSpPr>
        <p:spPr>
          <a:xfrm>
            <a:off x="9591686" y="5229283"/>
            <a:ext cx="2440500" cy="4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sr-Cyrl-RS" sz="2000" b="1" dirty="0">
                <a:solidFill>
                  <a:srgbClr val="795BDA"/>
                </a:solidFill>
              </a:rPr>
              <a:t>Јун 2024. године</a:t>
            </a:r>
            <a:endParaRPr sz="1200" dirty="0">
              <a:solidFill>
                <a:srgbClr val="795BDA"/>
              </a:solidFill>
            </a:endParaRPr>
          </a:p>
        </p:txBody>
      </p:sp>
      <p:sp>
        <p:nvSpPr>
          <p:cNvPr id="42" name="Google Shape;164;p29">
            <a:extLst>
              <a:ext uri="{FF2B5EF4-FFF2-40B4-BE49-F238E27FC236}">
                <a16:creationId xmlns:a16="http://schemas.microsoft.com/office/drawing/2014/main" id="{1A45C7E5-347E-4045-A839-395582293CF6}"/>
              </a:ext>
            </a:extLst>
          </p:cNvPr>
          <p:cNvSpPr/>
          <p:nvPr/>
        </p:nvSpPr>
        <p:spPr>
          <a:xfrm>
            <a:off x="7696716" y="2915046"/>
            <a:ext cx="540000" cy="540000"/>
          </a:xfrm>
          <a:prstGeom prst="ellipse">
            <a:avLst/>
          </a:prstGeom>
          <a:solidFill>
            <a:srgbClr val="795BDA"/>
          </a:solidFill>
          <a:ln w="9525" cap="flat" cmpd="sng">
            <a:solidFill>
              <a:srgbClr val="795BD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164;p29">
            <a:extLst>
              <a:ext uri="{FF2B5EF4-FFF2-40B4-BE49-F238E27FC236}">
                <a16:creationId xmlns:a16="http://schemas.microsoft.com/office/drawing/2014/main" id="{D582F939-BF70-4FCE-A459-2125A6935068}"/>
              </a:ext>
            </a:extLst>
          </p:cNvPr>
          <p:cNvSpPr/>
          <p:nvPr/>
        </p:nvSpPr>
        <p:spPr>
          <a:xfrm>
            <a:off x="8291004" y="2915046"/>
            <a:ext cx="540000" cy="540000"/>
          </a:xfrm>
          <a:prstGeom prst="ellipse">
            <a:avLst/>
          </a:prstGeom>
          <a:solidFill>
            <a:srgbClr val="795BDA"/>
          </a:solidFill>
          <a:ln w="9525" cap="flat" cmpd="sng">
            <a:solidFill>
              <a:srgbClr val="795BD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164;p29">
            <a:extLst>
              <a:ext uri="{FF2B5EF4-FFF2-40B4-BE49-F238E27FC236}">
                <a16:creationId xmlns:a16="http://schemas.microsoft.com/office/drawing/2014/main" id="{456A2376-3948-4DD2-B252-02A6E7D334FF}"/>
              </a:ext>
            </a:extLst>
          </p:cNvPr>
          <p:cNvSpPr/>
          <p:nvPr/>
        </p:nvSpPr>
        <p:spPr>
          <a:xfrm>
            <a:off x="8885291" y="2915046"/>
            <a:ext cx="540000" cy="540000"/>
          </a:xfrm>
          <a:prstGeom prst="ellipse">
            <a:avLst/>
          </a:prstGeom>
          <a:solidFill>
            <a:srgbClr val="795BDA"/>
          </a:solidFill>
          <a:ln w="9525" cap="flat" cmpd="sng">
            <a:solidFill>
              <a:srgbClr val="795BD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164;p29">
            <a:extLst>
              <a:ext uri="{FF2B5EF4-FFF2-40B4-BE49-F238E27FC236}">
                <a16:creationId xmlns:a16="http://schemas.microsoft.com/office/drawing/2014/main" id="{6859C66F-6A3B-4724-B376-C031193DCA2A}"/>
              </a:ext>
            </a:extLst>
          </p:cNvPr>
          <p:cNvSpPr/>
          <p:nvPr/>
        </p:nvSpPr>
        <p:spPr>
          <a:xfrm>
            <a:off x="7102428" y="3591500"/>
            <a:ext cx="540000" cy="540000"/>
          </a:xfrm>
          <a:prstGeom prst="ellipse">
            <a:avLst/>
          </a:prstGeom>
          <a:solidFill>
            <a:srgbClr val="00437A"/>
          </a:solidFill>
          <a:ln w="9525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164;p29">
            <a:extLst>
              <a:ext uri="{FF2B5EF4-FFF2-40B4-BE49-F238E27FC236}">
                <a16:creationId xmlns:a16="http://schemas.microsoft.com/office/drawing/2014/main" id="{C97F8A4C-9E72-4CDD-9615-E3A29867F6FB}"/>
              </a:ext>
            </a:extLst>
          </p:cNvPr>
          <p:cNvSpPr/>
          <p:nvPr/>
        </p:nvSpPr>
        <p:spPr>
          <a:xfrm>
            <a:off x="7696716" y="3591500"/>
            <a:ext cx="540000" cy="540000"/>
          </a:xfrm>
          <a:prstGeom prst="ellipse">
            <a:avLst/>
          </a:prstGeom>
          <a:solidFill>
            <a:srgbClr val="00437A"/>
          </a:solidFill>
          <a:ln w="9525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164;p29">
            <a:extLst>
              <a:ext uri="{FF2B5EF4-FFF2-40B4-BE49-F238E27FC236}">
                <a16:creationId xmlns:a16="http://schemas.microsoft.com/office/drawing/2014/main" id="{DFF9BD8D-C51B-4DD7-BC10-2B731F7A6A22}"/>
              </a:ext>
            </a:extLst>
          </p:cNvPr>
          <p:cNvSpPr/>
          <p:nvPr/>
        </p:nvSpPr>
        <p:spPr>
          <a:xfrm>
            <a:off x="8291004" y="3591500"/>
            <a:ext cx="540000" cy="540000"/>
          </a:xfrm>
          <a:prstGeom prst="ellipse">
            <a:avLst/>
          </a:prstGeom>
          <a:solidFill>
            <a:srgbClr val="00437A"/>
          </a:solidFill>
          <a:ln w="9525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176;p29">
            <a:extLst>
              <a:ext uri="{FF2B5EF4-FFF2-40B4-BE49-F238E27FC236}">
                <a16:creationId xmlns:a16="http://schemas.microsoft.com/office/drawing/2014/main" id="{577BD2AC-D84A-4C7D-821A-01CA8C6A0DDC}"/>
              </a:ext>
            </a:extLst>
          </p:cNvPr>
          <p:cNvSpPr/>
          <p:nvPr/>
        </p:nvSpPr>
        <p:spPr>
          <a:xfrm>
            <a:off x="9332897" y="3025525"/>
            <a:ext cx="334925" cy="369325"/>
          </a:xfrm>
          <a:prstGeom prst="flowChartDecision">
            <a:avLst/>
          </a:prstGeom>
          <a:solidFill>
            <a:srgbClr val="E94B5B"/>
          </a:solidFill>
          <a:ln w="19050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60;p29">
            <a:extLst>
              <a:ext uri="{FF2B5EF4-FFF2-40B4-BE49-F238E27FC236}">
                <a16:creationId xmlns:a16="http://schemas.microsoft.com/office/drawing/2014/main" id="{8A32C25A-61E8-4675-BE56-D2BAFE137196}"/>
              </a:ext>
            </a:extLst>
          </p:cNvPr>
          <p:cNvSpPr/>
          <p:nvPr/>
        </p:nvSpPr>
        <p:spPr>
          <a:xfrm>
            <a:off x="8738610" y="3711009"/>
            <a:ext cx="334925" cy="369325"/>
          </a:xfrm>
          <a:prstGeom prst="flowChartDecision">
            <a:avLst/>
          </a:prstGeom>
          <a:solidFill>
            <a:srgbClr val="1E4E79"/>
          </a:solidFill>
          <a:ln w="19050" cap="flat" cmpd="sng">
            <a:solidFill>
              <a:srgbClr val="E94B5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B17DD5-5A37-4E0E-827A-ECD414CCB0DF}"/>
              </a:ext>
            </a:extLst>
          </p:cNvPr>
          <p:cNvCxnSpPr>
            <a:stCxn id="37" idx="3"/>
          </p:cNvCxnSpPr>
          <p:nvPr/>
        </p:nvCxnSpPr>
        <p:spPr>
          <a:xfrm>
            <a:off x="9667822" y="3210188"/>
            <a:ext cx="920514" cy="1003104"/>
          </a:xfrm>
          <a:prstGeom prst="straightConnector1">
            <a:avLst/>
          </a:prstGeom>
          <a:ln w="19050">
            <a:solidFill>
              <a:srgbClr val="E94B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A91B500-4DDF-4762-914D-886F618AD46B}"/>
              </a:ext>
            </a:extLst>
          </p:cNvPr>
          <p:cNvCxnSpPr>
            <a:cxnSpLocks/>
          </p:cNvCxnSpPr>
          <p:nvPr/>
        </p:nvCxnSpPr>
        <p:spPr>
          <a:xfrm flipH="1">
            <a:off x="6785264" y="4080334"/>
            <a:ext cx="2100027" cy="959257"/>
          </a:xfrm>
          <a:prstGeom prst="straightConnector1">
            <a:avLst/>
          </a:prstGeom>
          <a:ln w="19050">
            <a:solidFill>
              <a:srgbClr val="795B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13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  <p:bldP spid="172" grpId="0"/>
      <p:bldP spid="40" grpId="0"/>
      <p:bldP spid="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47"/>
          <p:cNvSpPr txBox="1">
            <a:spLocks noGrp="1"/>
          </p:cNvSpPr>
          <p:nvPr>
            <p:ph type="title"/>
          </p:nvPr>
        </p:nvSpPr>
        <p:spPr>
          <a:xfrm>
            <a:off x="613121" y="455986"/>
            <a:ext cx="10515600" cy="988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4400"/>
              <a:buFont typeface="Arial"/>
              <a:buNone/>
            </a:pPr>
            <a:r>
              <a:rPr lang="sr-Cyrl-RS" dirty="0">
                <a:solidFill>
                  <a:srgbClr val="1E4E79"/>
                </a:solidFill>
              </a:rPr>
              <a:t>Учесници и радна тела</a:t>
            </a:r>
            <a:endParaRPr dirty="0">
              <a:solidFill>
                <a:srgbClr val="1E4E79"/>
              </a:solidFill>
            </a:endParaRPr>
          </a:p>
        </p:txBody>
      </p:sp>
      <p:sp>
        <p:nvSpPr>
          <p:cNvPr id="512" name="Google Shape;512;p47"/>
          <p:cNvSpPr txBox="1">
            <a:spLocks noGrp="1"/>
          </p:cNvSpPr>
          <p:nvPr>
            <p:ph type="body" idx="1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513" name="Google Shape;513;p47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  <p:sp>
        <p:nvSpPr>
          <p:cNvPr id="514" name="Google Shape;514;p47"/>
          <p:cNvSpPr txBox="1"/>
          <p:nvPr/>
        </p:nvSpPr>
        <p:spPr>
          <a:xfrm>
            <a:off x="1312158" y="1736543"/>
            <a:ext cx="9390477" cy="435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indent="-342900">
              <a:lnSpc>
                <a:spcPct val="110000"/>
              </a:lnSpc>
              <a:spcBef>
                <a:spcPts val="601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ü"/>
            </a:pPr>
            <a:r>
              <a:rPr lang="sr-Cyrl-RS" sz="2400" kern="1200" spc="-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sr-Cyrl-RS" sz="2400" kern="1200" spc="-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МПНТР</a:t>
            </a:r>
            <a:endParaRPr sz="2400" kern="1200" spc="-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indent="-342900">
              <a:lnSpc>
                <a:spcPct val="110000"/>
              </a:lnSpc>
              <a:spcBef>
                <a:spcPts val="601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ü"/>
            </a:pPr>
            <a:r>
              <a:rPr lang="sr-Cyrl-RS" sz="2400" kern="1200" spc="-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ЗВКОВ</a:t>
            </a:r>
            <a:endParaRPr sz="2400" kern="1200" spc="-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indent="-342900">
              <a:lnSpc>
                <a:spcPct val="110000"/>
              </a:lnSpc>
              <a:spcBef>
                <a:spcPts val="601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ü"/>
            </a:pPr>
            <a:r>
              <a:rPr lang="sr-Cyrl-RS" sz="2400" kern="1200" spc="-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ЗУОВ</a:t>
            </a:r>
            <a:endParaRPr sz="2400" kern="1200" spc="-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indent="-342900">
              <a:lnSpc>
                <a:spcPct val="110000"/>
              </a:lnSpc>
              <a:spcBef>
                <a:spcPts val="601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ü"/>
            </a:pPr>
            <a:r>
              <a:rPr lang="sr-Cyrl-RS" sz="2400" kern="1200" spc="-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Републичка комисија</a:t>
            </a:r>
          </a:p>
          <a:p>
            <a:pPr lvl="3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ts val="2400"/>
            </a:pPr>
            <a:r>
              <a:rPr lang="sr-Cyrl-RS" sz="2400" dirty="0"/>
              <a:t>           </a:t>
            </a:r>
            <a:r>
              <a:rPr lang="sr-Cyrl-R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Окружне комисије (Школске управе 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током пилотирања</a:t>
            </a:r>
            <a:r>
              <a:rPr lang="sr-Cyrl-RS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indent="-342900" fontAlgn="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SzPts val="2400"/>
              <a:buFont typeface="Wingdings" panose="05000000000000000000" pitchFamily="2" charset="2"/>
              <a:buChar char="ü"/>
            </a:pPr>
            <a:r>
              <a:rPr lang="sr-Cyrl-RS" sz="2400" kern="1200" dirty="0">
                <a:solidFill>
                  <a:srgbClr val="C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      Радне групе за израду испитних материјала</a:t>
            </a:r>
            <a:endParaRPr sz="2400" kern="1200" dirty="0">
              <a:solidFill>
                <a:srgbClr val="C00000"/>
              </a:solidFill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marR="0" lvl="0" indent="-342900" fontAlgn="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SzPts val="2400"/>
              <a:buFont typeface="Wingdings" panose="05000000000000000000" pitchFamily="2" charset="2"/>
              <a:buChar char="ü"/>
            </a:pPr>
            <a:r>
              <a:rPr lang="sr-Cyrl-RS" sz="2400" kern="1200" dirty="0">
                <a:solidFill>
                  <a:srgbClr val="C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	Школске матурске комисије (ШМК)</a:t>
            </a:r>
            <a:endParaRPr sz="2400" kern="1200" dirty="0">
              <a:solidFill>
                <a:srgbClr val="C00000"/>
              </a:solidFill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marR="0" lvl="0" indent="-342900" fontAlgn="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SzPts val="2400"/>
              <a:buFont typeface="Wingdings" panose="05000000000000000000" pitchFamily="2" charset="2"/>
              <a:buChar char="ü"/>
            </a:pPr>
            <a:r>
              <a:rPr lang="sr-Cyrl-RS" sz="2400" kern="1200" dirty="0">
                <a:solidFill>
                  <a:srgbClr val="C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	Школске испитне комисије (ШИК)</a:t>
            </a:r>
            <a:endParaRPr sz="2400" kern="1200" dirty="0">
              <a:solidFill>
                <a:srgbClr val="C00000"/>
              </a:solidFill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marL="360" marR="0" lvl="0" indent="0" algn="l" rtl="0">
              <a:lnSpc>
                <a:spcPct val="110000"/>
              </a:lnSpc>
              <a:spcBef>
                <a:spcPts val="901"/>
              </a:spcBef>
              <a:spcAft>
                <a:spcPts val="0"/>
              </a:spcAft>
              <a:buNone/>
            </a:pPr>
            <a:endParaRPr sz="24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49"/>
          <p:cNvSpPr txBox="1"/>
          <p:nvPr/>
        </p:nvSpPr>
        <p:spPr>
          <a:xfrm>
            <a:off x="654643" y="656233"/>
            <a:ext cx="10515240" cy="95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Школска матурска комисија</a:t>
            </a: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(ШМК)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49"/>
          <p:cNvSpPr txBox="1"/>
          <p:nvPr/>
        </p:nvSpPr>
        <p:spPr>
          <a:xfrm>
            <a:off x="838380" y="2285378"/>
            <a:ext cx="10515240" cy="263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ШМК je непосредно задужена за спровођење пилотирања ДМ</a:t>
            </a:r>
            <a:br>
              <a:rPr lang="sr-Cyrl-RS" sz="2400" dirty="0">
                <a:solidFill>
                  <a:schemeClr val="dk1"/>
                </a:solidFill>
              </a:rPr>
            </a:br>
            <a:r>
              <a:rPr lang="sr-Cyrl-RS" sz="24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нивоу школе.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Директори ће најкасније до краја јануара 2022. године именовати заменика председника, секретара и чланов</a:t>
            </a:r>
            <a:r>
              <a:rPr lang="sr-Cyrl-RS" sz="2400" dirty="0">
                <a:solidFill>
                  <a:schemeClr val="dk1"/>
                </a:solidFill>
              </a:rPr>
              <a:t>е</a:t>
            </a: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ШМК унутар наставног особља, за период од 01. фебруара до 30. априла 2022. године.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strike="noStrike" dirty="0">
              <a:solidFill>
                <a:srgbClr val="1E4E7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p49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48"/>
          <p:cNvSpPr txBox="1"/>
          <p:nvPr/>
        </p:nvSpPr>
        <p:spPr>
          <a:xfrm>
            <a:off x="613080" y="489979"/>
            <a:ext cx="10515240" cy="95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Задужења ШМК</a:t>
            </a:r>
            <a:endParaRPr lang="sr-Cyrl-RS"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48"/>
          <p:cNvSpPr txBox="1"/>
          <p:nvPr/>
        </p:nvSpPr>
        <p:spPr>
          <a:xfrm>
            <a:off x="838380" y="1444339"/>
            <a:ext cx="10515240" cy="455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8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Организација </a:t>
            </a:r>
            <a:r>
              <a:rPr lang="sr-Cyrl-RS" sz="28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пилотирања </a:t>
            </a:r>
            <a:r>
              <a:rPr lang="sr-Cyrl-RS" sz="2800" b="1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на школском нивоу</a:t>
            </a:r>
            <a:r>
              <a:rPr lang="sr-Cyrl-RS" sz="20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2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0419A"/>
              </a:buClr>
              <a:buSzPts val="26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Прикупљају пријаве кандидата</a:t>
            </a:r>
          </a:p>
          <a:p>
            <a:pPr marL="228600" indent="-228240">
              <a:spcBef>
                <a:spcPts val="600"/>
              </a:spcBef>
              <a:buClr>
                <a:srgbClr val="20419A"/>
              </a:buClr>
              <a:buSzPts val="26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Преузимају и враћају испитне материјале </a:t>
            </a:r>
            <a:r>
              <a:rPr lang="ru-RU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(једном за све дане полагања / после оцењивања</a:t>
            </a: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sr-Cyrl-RS" sz="24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2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0419A"/>
              </a:buClr>
              <a:buSzPts val="26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Одређују дежурне наставнике, супервизоре и прегледаче</a:t>
            </a:r>
            <a:endParaRPr sz="2400" b="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2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0419A"/>
              </a:buClr>
              <a:buSzPts val="26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Именују трочлане ШИК</a:t>
            </a:r>
            <a:endParaRPr sz="2400" b="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2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0419A"/>
              </a:buClr>
              <a:buSzPts val="26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Распоређују кандидате, дежурне наставнике и ШИК по просторијама у којима се спроводе испити</a:t>
            </a:r>
            <a:endParaRPr lang="en-US" sz="24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2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0419A"/>
              </a:buClr>
              <a:buSzPts val="26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+mn-lt"/>
                <a:ea typeface="Calibri"/>
                <a:cs typeface="Calibri"/>
                <a:sym typeface="Calibri"/>
              </a:rPr>
              <a:t>Организују оцењивање на школском нивоу</a:t>
            </a:r>
            <a:endParaRPr sz="2400" b="0" strike="noStrike" dirty="0">
              <a:solidFill>
                <a:srgbClr val="000000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228600" marR="0" lvl="0" indent="-2282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0419A"/>
              </a:buClr>
              <a:buSzPts val="26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Израђују извештај o припреми и спровођењу државне матуре </a:t>
            </a:r>
            <a:b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 нивоу школе</a:t>
            </a:r>
            <a:endParaRPr sz="2400" b="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48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51"/>
          <p:cNvSpPr txBox="1"/>
          <p:nvPr/>
        </p:nvSpPr>
        <p:spPr>
          <a:xfrm>
            <a:off x="633862" y="777438"/>
            <a:ext cx="10515240" cy="95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Школска испитна комисија</a:t>
            </a: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(ШИК)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1" name="Google Shape;541;p51"/>
          <p:cNvSpPr txBox="1"/>
          <p:nvPr/>
        </p:nvSpPr>
        <p:spPr>
          <a:xfrm>
            <a:off x="755253" y="2337643"/>
            <a:ext cx="10515240" cy="2182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ШИК je задужена за оцењивање практичних делова стручних испита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(екстерност обезбеђује по један представник привреде у свакој ШИК)</a:t>
            </a:r>
            <a:b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уметничких испита</a:t>
            </a:r>
            <a:r>
              <a:rPr lang="en-U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ru-RU" sz="2400" b="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sr-Cyrl-R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потребе пилотирања се именују само у средњим стручним школама у којима ће бити проверавано спровођење практичног дела стручног испита (уметнички испити неће бити укључени у пилотирање).</a:t>
            </a:r>
            <a:endParaRPr sz="4000" b="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51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52"/>
          <p:cNvSpPr txBox="1"/>
          <p:nvPr/>
        </p:nvSpPr>
        <p:spPr>
          <a:xfrm>
            <a:off x="675427" y="550227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Задужења осталих учесника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на нивоу школе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" name="Google Shape;548;p52"/>
          <p:cNvSpPr txBox="1"/>
          <p:nvPr/>
        </p:nvSpPr>
        <p:spPr>
          <a:xfrm>
            <a:off x="909500" y="1979454"/>
            <a:ext cx="10515240" cy="3688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32000" marR="0" lvl="0" indent="-360000" algn="l" rtl="0">
              <a:spcBef>
                <a:spcPts val="2801"/>
              </a:spcBef>
              <a:spcAft>
                <a:spcPts val="0"/>
              </a:spcAft>
              <a:buClr>
                <a:srgbClr val="1E4E79"/>
              </a:buClr>
              <a:buSzPts val="3120"/>
              <a:buFont typeface="Noto Sans Symbols"/>
              <a:buChar char="▪"/>
            </a:pPr>
            <a:r>
              <a:rPr lang="sr-Cyrl-RS" sz="2600" b="1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Дежурни наставници:</a:t>
            </a:r>
            <a:r>
              <a:rPr lang="sr-Cyrl-RS" sz="2600" b="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r-Cyrl-RS" sz="26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Обезбеђују регуларност ДМ током полагања (</a:t>
            </a:r>
            <a:r>
              <a:rPr lang="sr-Cyrl-RS" sz="2600" dirty="0">
                <a:solidFill>
                  <a:schemeClr val="tx1"/>
                </a:solidFill>
              </a:rPr>
              <a:t>деле тестове, дају упутства пре почетка испита,</a:t>
            </a:r>
            <a:r>
              <a:rPr lang="sl-SI" sz="2600" dirty="0">
                <a:solidFill>
                  <a:schemeClr val="tx1"/>
                </a:solidFill>
              </a:rPr>
              <a:t> </a:t>
            </a:r>
            <a:r>
              <a:rPr lang="sr-Cyrl-RS" sz="2600" dirty="0">
                <a:solidFill>
                  <a:schemeClr val="tx1"/>
                </a:solidFill>
              </a:rPr>
              <a:t>прате регуларност, </a:t>
            </a:r>
            <a:r>
              <a:rPr lang="sr-Cyrl-RS" sz="2600" b="0" strike="noStrik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бележе повреде испитних правила, предају тестове и записник о полагању писменог испита директору</a:t>
            </a:r>
            <a:r>
              <a:rPr lang="sr-Cyrl-RS" sz="26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600" b="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32000" marR="0" lvl="0" indent="-360000" algn="l" rtl="0">
              <a:spcBef>
                <a:spcPts val="2801"/>
              </a:spcBef>
              <a:spcAft>
                <a:spcPts val="0"/>
              </a:spcAft>
              <a:buClr>
                <a:srgbClr val="1E4E79"/>
              </a:buClr>
              <a:buSzPts val="3120"/>
              <a:buFont typeface="Noto Sans Symbols"/>
              <a:buChar char="▪"/>
            </a:pPr>
            <a:r>
              <a:rPr lang="sr-Cyrl-RS" sz="2600" b="1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Супервизори:</a:t>
            </a:r>
            <a:r>
              <a:rPr lang="sr-Cyrl-RS" sz="26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Прате да ли се обезбеђује регуларност ДМ током полагања (записник)</a:t>
            </a:r>
            <a:endParaRPr sz="2600" b="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p52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53"/>
          <p:cNvSpPr txBox="1"/>
          <p:nvPr/>
        </p:nvSpPr>
        <p:spPr>
          <a:xfrm>
            <a:off x="838080" y="452996"/>
            <a:ext cx="10515240" cy="1053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Улога Школских управа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53"/>
          <p:cNvSpPr txBox="1"/>
          <p:nvPr/>
        </p:nvSpPr>
        <p:spPr>
          <a:xfrm>
            <a:off x="838080" y="1506686"/>
            <a:ext cx="10515240" cy="454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Организују </a:t>
            </a:r>
            <a:r>
              <a:rPr lang="sr-Cyrl-R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рад на пункту 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(достава испитних материјала, испорука испитних материјала школама, преузимање испитних материјала)</a:t>
            </a:r>
            <a:endParaRPr lang="sr-Cyrl-RS" sz="2400" dirty="0"/>
          </a:p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Обезбеђују информације/податке (подаци о школама,</a:t>
            </a:r>
            <a:br>
              <a:rPr lang="sr-Cyrl-RS" sz="2400" dirty="0"/>
            </a:b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пријава кандидата)</a:t>
            </a:r>
            <a:endParaRPr lang="sr-Cyrl-RS" sz="2400" dirty="0"/>
          </a:p>
          <a:p>
            <a:pPr marL="457200" lvl="0" indent="-45720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Комун</a:t>
            </a:r>
            <a:r>
              <a:rPr lang="sr-Cyrl-RS" sz="2400" dirty="0">
                <a:solidFill>
                  <a:schemeClr val="tx1"/>
                </a:solidFill>
              </a:rPr>
              <a:t>и</a:t>
            </a: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цирају са школама и ПДМ током припрема </a:t>
            </a:r>
            <a:b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 спровођења пилотирања</a:t>
            </a:r>
            <a:endParaRPr lang="sr-Cyrl-RS" sz="2400" dirty="0"/>
          </a:p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Посредују у комуникацији између школа и ПДМ</a:t>
            </a:r>
            <a:endParaRPr lang="sr-Cyrl-RS" sz="24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Учествују на припремним састанцима и у обукама за школе</a:t>
            </a:r>
            <a:endParaRPr lang="sr-Cyrl-RS" sz="2400" dirty="0"/>
          </a:p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b="0" strike="noStrik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Учествују у </a:t>
            </a:r>
            <a:r>
              <a:rPr lang="sr-Cyrl-RS" sz="2400" b="0" strike="noStrik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супервизи</a:t>
            </a:r>
            <a:r>
              <a:rPr lang="sr-Cyrl-RS" sz="2400" dirty="0" err="1">
                <a:solidFill>
                  <a:schemeClr val="tx1"/>
                </a:solidFill>
              </a:rPr>
              <a:t>ји</a:t>
            </a:r>
            <a:r>
              <a:rPr lang="sr-Cyrl-RS" sz="2400" b="0" strike="noStrik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r-Cyrl-RS" sz="2400" b="0" strike="noStrik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 данима полагања тестова</a:t>
            </a:r>
            <a:endParaRPr lang="sr-Cyrl-RS" sz="2400" dirty="0"/>
          </a:p>
        </p:txBody>
      </p:sp>
      <p:sp>
        <p:nvSpPr>
          <p:cNvPr id="556" name="Google Shape;556;p53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53"/>
          <p:cNvSpPr txBox="1"/>
          <p:nvPr/>
        </p:nvSpPr>
        <p:spPr>
          <a:xfrm>
            <a:off x="838080" y="452996"/>
            <a:ext cx="10515240" cy="1053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strike="noStrike" dirty="0">
                <a:solidFill>
                  <a:srgbClr val="1E4E79"/>
                </a:solidFill>
                <a:latin typeface="+mn-lt"/>
                <a:ea typeface="Calibri"/>
                <a:cs typeface="Calibri"/>
                <a:sym typeface="Calibri"/>
              </a:rPr>
              <a:t>Пријава кандидата</a:t>
            </a:r>
            <a:endParaRPr sz="4400" strike="noStrike" dirty="0">
              <a:solidFill>
                <a:srgbClr val="1E4E79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53"/>
          <p:cNvSpPr txBox="1"/>
          <p:nvPr/>
        </p:nvSpPr>
        <p:spPr>
          <a:xfrm>
            <a:off x="838080" y="1506686"/>
            <a:ext cx="10515240" cy="454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Пријаву кандидата врше школе, на основу </a:t>
            </a:r>
            <a:r>
              <a:rPr lang="sr-Cyrl-RS" sz="2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пријавног обрасца</a:t>
            </a:r>
            <a:r>
              <a:rPr lang="en-GB" sz="2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који попуњавају ученици</a:t>
            </a:r>
            <a:endParaRPr sz="2400" dirty="0"/>
          </a:p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Пријавни образац ће школама доставити Школске управе </a:t>
            </a:r>
          </a:p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dirty="0"/>
              <a:t>Школе ће одштампати образац и поделити га ученицима четвртог разреда</a:t>
            </a:r>
            <a:endParaRPr lang="sr-Cyrl-RS" sz="2400" b="0" strike="noStrik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dirty="0"/>
              <a:t>Податке из попуњених образаца школе ће унети у апликацију за пријаву испита која ће бити доступна крајем јануара </a:t>
            </a:r>
            <a:r>
              <a:rPr lang="sr-Cyrl-RS" sz="2400" dirty="0">
                <a:solidFill>
                  <a:schemeClr val="tx1"/>
                </a:solidFill>
              </a:rPr>
              <a:t>2022.</a:t>
            </a:r>
            <a:r>
              <a:rPr lang="sr-Cyrl-RS" sz="2400" dirty="0"/>
              <a:t> (линк ка апликацији и упутство за попуњавање биће достављено преко Школских управа)</a:t>
            </a:r>
            <a:endParaRPr sz="2400" dirty="0"/>
          </a:p>
        </p:txBody>
      </p:sp>
      <p:sp>
        <p:nvSpPr>
          <p:cNvPr id="556" name="Google Shape;556;p53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240516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53"/>
          <p:cNvSpPr txBox="1"/>
          <p:nvPr/>
        </p:nvSpPr>
        <p:spPr>
          <a:xfrm>
            <a:off x="838080" y="452996"/>
            <a:ext cx="10515240" cy="1053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strike="noStrike" dirty="0">
                <a:solidFill>
                  <a:srgbClr val="1E4E79"/>
                </a:solidFill>
                <a:latin typeface="+mn-lt"/>
                <a:ea typeface="Calibri"/>
                <a:cs typeface="Calibri"/>
                <a:sym typeface="Calibri"/>
              </a:rPr>
              <a:t>Оцењивање тестова</a:t>
            </a:r>
            <a:endParaRPr sz="4400" strike="noStrike" dirty="0">
              <a:solidFill>
                <a:srgbClr val="1E4E79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53"/>
          <p:cNvSpPr txBox="1"/>
          <p:nvPr/>
        </p:nvSpPr>
        <p:spPr>
          <a:xfrm>
            <a:off x="838380" y="1878973"/>
            <a:ext cx="10515240" cy="2851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Оцењивање тестова у оквиру пилотирања ће бити у оквиру школе, на основу </a:t>
            </a:r>
            <a:r>
              <a:rPr lang="sr-Cyrl-RS" sz="2400" dirty="0">
                <a:solidFill>
                  <a:schemeClr val="tx1"/>
                </a:solidFill>
              </a:rPr>
              <a:t>у</a:t>
            </a:r>
            <a:r>
              <a:rPr lang="sr-Cyrl-RS" sz="2400" dirty="0"/>
              <a:t>путства 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 </a:t>
            </a:r>
            <a:r>
              <a:rPr lang="sr-Cyrl-RS" sz="24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прегледање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које су припремиле </a:t>
            </a:r>
            <a:r>
              <a:rPr lang="sr-Cyrl-RS" sz="2400" dirty="0">
                <a:solidFill>
                  <a:schemeClr val="tx1"/>
                </a:solidFill>
              </a:rPr>
              <a:t>р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адне групе за израду </a:t>
            </a:r>
            <a:r>
              <a:rPr lang="sr-Cyrl-RS" sz="2400" dirty="0">
                <a:solidFill>
                  <a:schemeClr val="tx1"/>
                </a:solidFill>
                <a:sym typeface="Arial"/>
              </a:rPr>
              <a:t>испитних материјала</a:t>
            </a:r>
            <a:endParaRPr sz="2400" dirty="0">
              <a:solidFill>
                <a:schemeClr val="tx1"/>
              </a:solidFill>
            </a:endParaRPr>
          </a:p>
          <a:p>
            <a:pPr marL="457200" marR="0" lvl="0" indent="-457200" algn="l" rtl="0">
              <a:spcBef>
                <a:spcPts val="800"/>
              </a:spcBef>
              <a:spcAft>
                <a:spcPts val="600"/>
              </a:spcAft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Узорак тестова биће два пута оцењен, како би се проверио квалитет оцењивања (оцењивање узорка ће бити екстерно)</a:t>
            </a:r>
          </a:p>
        </p:txBody>
      </p:sp>
      <p:sp>
        <p:nvSpPr>
          <p:cNvPr id="556" name="Google Shape;556;p53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10995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57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  <p:sp>
        <p:nvSpPr>
          <p:cNvPr id="7" name="Google Shape;561;p54">
            <a:extLst>
              <a:ext uri="{FF2B5EF4-FFF2-40B4-BE49-F238E27FC236}">
                <a16:creationId xmlns:a16="http://schemas.microsoft.com/office/drawing/2014/main" id="{D8E70209-DF02-4226-9137-C2BE47C66FC5}"/>
              </a:ext>
            </a:extLst>
          </p:cNvPr>
          <p:cNvSpPr txBox="1">
            <a:spLocks/>
          </p:cNvSpPr>
          <p:nvPr/>
        </p:nvSpPr>
        <p:spPr>
          <a:xfrm>
            <a:off x="838200" y="384557"/>
            <a:ext cx="10515600" cy="864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90000"/>
              </a:lnSpc>
              <a:buClr>
                <a:srgbClr val="1E4E79"/>
              </a:buClr>
              <a:buSzPts val="4400"/>
            </a:pPr>
            <a:r>
              <a:rPr lang="sr-Cyrl-RS" sz="4400">
                <a:solidFill>
                  <a:srgbClr val="1E4E79"/>
                </a:solidFill>
              </a:rPr>
              <a:t>Обуке</a:t>
            </a:r>
            <a:endParaRPr lang="sr-Cyrl-RS" sz="4400" dirty="0">
              <a:solidFill>
                <a:srgbClr val="1E4E79"/>
              </a:solidFill>
            </a:endParaRPr>
          </a:p>
        </p:txBody>
      </p:sp>
      <p:sp>
        <p:nvSpPr>
          <p:cNvPr id="9" name="Google Shape;562;p54">
            <a:extLst>
              <a:ext uri="{FF2B5EF4-FFF2-40B4-BE49-F238E27FC236}">
                <a16:creationId xmlns:a16="http://schemas.microsoft.com/office/drawing/2014/main" id="{B0FC5EDD-C571-49F2-BE67-D839D9B1136A}"/>
              </a:ext>
            </a:extLst>
          </p:cNvPr>
          <p:cNvSpPr txBox="1">
            <a:spLocks/>
          </p:cNvSpPr>
          <p:nvPr/>
        </p:nvSpPr>
        <p:spPr>
          <a:xfrm>
            <a:off x="838200" y="1744709"/>
            <a:ext cx="11034010" cy="4341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600" indent="-217805">
              <a:lnSpc>
                <a:spcPct val="120000"/>
              </a:lnSpc>
              <a:buClr>
                <a:srgbClr val="1E4E79"/>
              </a:buClr>
              <a:buSzPct val="100000"/>
              <a:buFont typeface="Noto Sans Symbols"/>
              <a:buChar char="▪"/>
            </a:pPr>
            <a:r>
              <a:rPr lang="ru-RU" sz="2400" b="1" dirty="0">
                <a:solidFill>
                  <a:srgbClr val="1E4E79"/>
                </a:solidFill>
              </a:rPr>
              <a:t>Подршка припреми школе </a:t>
            </a:r>
            <a:r>
              <a:rPr lang="ru-RU" sz="2400" dirty="0"/>
              <a:t>за реализацију пилотирања испита државне матуре </a:t>
            </a:r>
            <a:endParaRPr lang="ru-RU" sz="2400" strike="sngStrike" dirty="0"/>
          </a:p>
          <a:p>
            <a:pPr marL="228600" indent="-217805">
              <a:lnSpc>
                <a:spcPct val="120000"/>
              </a:lnSpc>
              <a:spcBef>
                <a:spcPts val="1000"/>
              </a:spcBef>
              <a:buClr>
                <a:srgbClr val="1E4E79"/>
              </a:buClr>
              <a:buSzPct val="100000"/>
              <a:buFont typeface="Noto Sans Symbols"/>
              <a:buChar char="▪"/>
            </a:pPr>
            <a:r>
              <a:rPr lang="ru-RU" sz="2400" dirty="0"/>
              <a:t>Обуке имају два дела:</a:t>
            </a:r>
          </a:p>
          <a:p>
            <a:pPr marL="914400" lvl="1" indent="-283115"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-RU" sz="2400" dirty="0"/>
              <a:t> део: Припремни састанци са директорима</a:t>
            </a:r>
          </a:p>
          <a:p>
            <a:pPr marL="914400" lvl="1" indent="-283115"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ru-RU" sz="2400" dirty="0"/>
              <a:t> део: Обуке школских тимова</a:t>
            </a:r>
          </a:p>
          <a:p>
            <a:pPr marL="228600" indent="-217805">
              <a:lnSpc>
                <a:spcPct val="120000"/>
              </a:lnSpc>
              <a:spcBef>
                <a:spcPts val="1000"/>
              </a:spcBef>
              <a:buClr>
                <a:srgbClr val="1E4E79"/>
              </a:buClr>
              <a:buSzPct val="100000"/>
              <a:buFont typeface="Noto Sans Symbols"/>
              <a:buChar char="▪"/>
            </a:pPr>
            <a:r>
              <a:rPr lang="ru-RU" sz="2400" dirty="0"/>
              <a:t>Материјале који ће бити коришћени на обукама учесници ће добити</a:t>
            </a:r>
            <a:br>
              <a:rPr lang="ru-RU" sz="2400" dirty="0"/>
            </a:br>
            <a:r>
              <a:rPr lang="ru-RU" sz="2400" dirty="0"/>
              <a:t>уз позив за учешће</a:t>
            </a:r>
          </a:p>
          <a:p>
            <a:pPr marL="228600" indent="-217805">
              <a:lnSpc>
                <a:spcPct val="120000"/>
              </a:lnSpc>
              <a:spcBef>
                <a:spcPts val="1000"/>
              </a:spcBef>
              <a:buClr>
                <a:srgbClr val="1E4E79"/>
              </a:buClr>
              <a:buSzPct val="100000"/>
              <a:buFont typeface="Noto Sans Symbols"/>
              <a:buChar char="▪"/>
            </a:pPr>
            <a:r>
              <a:rPr lang="ru-RU" sz="2400" dirty="0"/>
              <a:t> За обуке ће бити коришћена </a:t>
            </a:r>
            <a:r>
              <a:rPr lang="ru-RU" sz="2400" b="1" dirty="0">
                <a:solidFill>
                  <a:srgbClr val="1E4E79"/>
                </a:solidFill>
              </a:rPr>
              <a:t>Zoom платформа</a:t>
            </a:r>
            <a:endParaRPr lang="ru-RU" sz="2400" dirty="0"/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57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  <p:sp>
        <p:nvSpPr>
          <p:cNvPr id="7" name="Google Shape;561;p54">
            <a:extLst>
              <a:ext uri="{FF2B5EF4-FFF2-40B4-BE49-F238E27FC236}">
                <a16:creationId xmlns:a16="http://schemas.microsoft.com/office/drawing/2014/main" id="{D8E70209-DF02-4226-9137-C2BE47C66FC5}"/>
              </a:ext>
            </a:extLst>
          </p:cNvPr>
          <p:cNvSpPr txBox="1">
            <a:spLocks/>
          </p:cNvSpPr>
          <p:nvPr/>
        </p:nvSpPr>
        <p:spPr>
          <a:xfrm>
            <a:off x="838200" y="384557"/>
            <a:ext cx="10515600" cy="864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90000"/>
              </a:lnSpc>
              <a:buClr>
                <a:srgbClr val="1E4E79"/>
              </a:buClr>
              <a:buSzPts val="4400"/>
            </a:pPr>
            <a:r>
              <a:rPr lang="sr-Cyrl-RS" sz="4400">
                <a:solidFill>
                  <a:srgbClr val="1E4E79"/>
                </a:solidFill>
              </a:rPr>
              <a:t>Обуке</a:t>
            </a:r>
            <a:endParaRPr lang="sr-Cyrl-RS" sz="4400" dirty="0">
              <a:solidFill>
                <a:srgbClr val="1E4E79"/>
              </a:solidFill>
            </a:endParaRPr>
          </a:p>
        </p:txBody>
      </p:sp>
      <p:sp>
        <p:nvSpPr>
          <p:cNvPr id="8" name="Google Shape;569;p55">
            <a:extLst>
              <a:ext uri="{FF2B5EF4-FFF2-40B4-BE49-F238E27FC236}">
                <a16:creationId xmlns:a16="http://schemas.microsoft.com/office/drawing/2014/main" id="{C2E8D25C-4F49-41A1-B0E5-6689DFF063B1}"/>
              </a:ext>
            </a:extLst>
          </p:cNvPr>
          <p:cNvSpPr txBox="1">
            <a:spLocks/>
          </p:cNvSpPr>
          <p:nvPr/>
        </p:nvSpPr>
        <p:spPr>
          <a:xfrm>
            <a:off x="754409" y="1644031"/>
            <a:ext cx="11034010" cy="4445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600" indent="-215455">
              <a:lnSpc>
                <a:spcPct val="120000"/>
              </a:lnSpc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ru-RU" sz="2400"/>
              <a:t>У Војводини ће обуке пратити представници Покрајинског секретаријата и Педагошког завода Војводине </a:t>
            </a:r>
          </a:p>
          <a:p>
            <a:pPr marL="228600" indent="-215455">
              <a:lnSpc>
                <a:spcPct val="120000"/>
              </a:lnSpc>
              <a:spcBef>
                <a:spcPts val="1000"/>
              </a:spcBef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ru-RU" sz="2400"/>
              <a:t>Обуке школских тимова ће бити изведене </a:t>
            </a:r>
            <a:r>
              <a:rPr lang="ru-RU" sz="2400" b="1">
                <a:solidFill>
                  <a:srgbClr val="1E4E79"/>
                </a:solidFill>
              </a:rPr>
              <a:t>крајем фебруара</a:t>
            </a:r>
            <a:br>
              <a:rPr lang="ru-RU" sz="2400" b="1">
                <a:solidFill>
                  <a:srgbClr val="1E4E79"/>
                </a:solidFill>
              </a:rPr>
            </a:br>
            <a:r>
              <a:rPr lang="ru-RU" sz="2400" b="1">
                <a:solidFill>
                  <a:srgbClr val="1E4E79"/>
                </a:solidFill>
              </a:rPr>
              <a:t>и почетком марта 2022. године</a:t>
            </a:r>
            <a:endParaRPr lang="ru-RU" sz="2400">
              <a:solidFill>
                <a:srgbClr val="1E4E79"/>
              </a:solidFill>
            </a:endParaRPr>
          </a:p>
          <a:p>
            <a:pPr marL="228600" indent="-215455">
              <a:lnSpc>
                <a:spcPct val="120000"/>
              </a:lnSpc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ru-RU" sz="2400"/>
              <a:t>Школски тим за обуку </a:t>
            </a:r>
            <a:r>
              <a:rPr lang="ru-RU" sz="2400">
                <a:solidFill>
                  <a:schemeClr val="tx1"/>
                </a:solidFill>
              </a:rPr>
              <a:t>има пет чланова и чине га</a:t>
            </a:r>
            <a:r>
              <a:rPr lang="ru-RU" sz="2400"/>
              <a:t>: директор, секретар ШМК, стручни сарадник и делегирани представници наставничког већа </a:t>
            </a:r>
            <a:endParaRPr lang="ru-RU"/>
          </a:p>
          <a:p>
            <a:pPr marL="228600" indent="-215455">
              <a:lnSpc>
                <a:spcPct val="120000"/>
              </a:lnSpc>
              <a:spcBef>
                <a:spcPts val="1000"/>
              </a:spcBef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ru-RU" sz="2400"/>
              <a:t>Обука за школске тимове је једнодневна</a:t>
            </a:r>
            <a:endParaRPr lang="ru-RU" sz="2400" b="1">
              <a:solidFill>
                <a:srgbClr val="2F5597"/>
              </a:solidFill>
            </a:endParaRPr>
          </a:p>
          <a:p>
            <a:pPr marL="228600" indent="-215455">
              <a:lnSpc>
                <a:spcPct val="120000"/>
              </a:lnSpc>
              <a:spcBef>
                <a:spcPts val="1000"/>
              </a:spcBef>
              <a:buClr>
                <a:srgbClr val="1E4E79"/>
              </a:buClr>
              <a:buSzPct val="115000"/>
              <a:buFont typeface="Noto Sans Symbols"/>
              <a:buChar char="▪"/>
            </a:pPr>
            <a:r>
              <a:rPr lang="ru-RU" sz="2400" b="1">
                <a:solidFill>
                  <a:srgbClr val="1E4E79"/>
                </a:solidFill>
              </a:rPr>
              <a:t>План обука и датум обуке </a:t>
            </a:r>
            <a:r>
              <a:rPr lang="ru-RU" sz="2400"/>
              <a:t>ће свакој школи бити достављен</a:t>
            </a:r>
            <a:br>
              <a:rPr lang="ru-RU" sz="2400"/>
            </a:br>
            <a:r>
              <a:rPr lang="ru-RU" sz="2400"/>
              <a:t>две недеље раније</a:t>
            </a:r>
            <a:endParaRPr lang="ru-RU"/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3639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"/>
          <p:cNvSpPr txBox="1"/>
          <p:nvPr/>
        </p:nvSpPr>
        <p:spPr>
          <a:xfrm>
            <a:off x="3276600" y="292078"/>
            <a:ext cx="4895100" cy="10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sr-Cyrl-RS" sz="4400" b="0" i="0" u="none" strike="noStrike" cap="none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Државна матура</a:t>
            </a:r>
            <a:endParaRPr sz="4400" b="0" i="0" u="none" strike="noStrike" cap="none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30"/>
          <p:cNvSpPr txBox="1"/>
          <p:nvPr/>
        </p:nvSpPr>
        <p:spPr>
          <a:xfrm>
            <a:off x="0" y="0"/>
            <a:ext cx="3647100" cy="369300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Aft>
                <a:spcPts val="0"/>
              </a:spcAft>
              <a:buNone/>
            </a:pPr>
            <a:r>
              <a:rPr lang="sr-Cyrl-R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КОНЦЕПТ ДРЖАВНЕ МАТУРЕ</a:t>
            </a:r>
            <a:endParaRPr/>
          </a:p>
        </p:txBody>
      </p:sp>
      <p:sp>
        <p:nvSpPr>
          <p:cNvPr id="191" name="Google Shape;191;p30"/>
          <p:cNvSpPr txBox="1"/>
          <p:nvPr/>
        </p:nvSpPr>
        <p:spPr>
          <a:xfrm>
            <a:off x="349200" y="1092731"/>
            <a:ext cx="11493600" cy="5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sr-Cyrl-RS" sz="2800" dirty="0">
                <a:solidFill>
                  <a:srgbClr val="1E4E79"/>
                </a:solidFill>
              </a:rPr>
              <a:t>Два испита на крају средњег образовања и васпитања</a:t>
            </a:r>
            <a:endParaRPr sz="2800" b="1" strike="noStrike" dirty="0">
              <a:solidFill>
                <a:srgbClr val="1E4E7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2" name="Google Shape;192;p30"/>
          <p:cNvCxnSpPr/>
          <p:nvPr/>
        </p:nvCxnSpPr>
        <p:spPr>
          <a:xfrm>
            <a:off x="5987600" y="2423650"/>
            <a:ext cx="0" cy="2922600"/>
          </a:xfrm>
          <a:prstGeom prst="straightConnector1">
            <a:avLst/>
          </a:prstGeom>
          <a:noFill/>
          <a:ln w="28575" cap="flat" cmpd="sng">
            <a:solidFill>
              <a:srgbClr val="00437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3" name="Google Shape;203;p30"/>
          <p:cNvSpPr txBox="1"/>
          <p:nvPr/>
        </p:nvSpPr>
        <p:spPr>
          <a:xfrm>
            <a:off x="36795" y="3783100"/>
            <a:ext cx="2539091" cy="1563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sr-Cyrl-RS" sz="1800" b="0" i="0" u="none" strike="noStrike" cap="none" dirty="0">
                <a:solidFill>
                  <a:srgbClr val="00437A"/>
                </a:solidFill>
                <a:latin typeface="Arial"/>
                <a:ea typeface="Arial"/>
                <a:cs typeface="Arial"/>
                <a:sym typeface="Arial"/>
              </a:rPr>
              <a:t>Прв</a:t>
            </a:r>
            <a:r>
              <a:rPr lang="sr-Cyrl-RS" sz="1800" dirty="0">
                <a:solidFill>
                  <a:srgbClr val="00437A"/>
                </a:solidFill>
              </a:rPr>
              <a:t>и</a:t>
            </a:r>
            <a:br>
              <a:rPr lang="sr-Cyrl-RS" sz="1800" dirty="0">
                <a:solidFill>
                  <a:srgbClr val="00437A"/>
                </a:solidFill>
              </a:rPr>
            </a:br>
            <a:r>
              <a:rPr lang="sr-Cyrl-RS" sz="1800" dirty="0">
                <a:solidFill>
                  <a:srgbClr val="00437A"/>
                </a:solidFill>
              </a:rPr>
              <a:t>национални</a:t>
            </a:r>
            <a:br>
              <a:rPr lang="sr-Cyrl-RS" sz="1800" dirty="0">
                <a:solidFill>
                  <a:srgbClr val="00437A"/>
                </a:solidFill>
              </a:rPr>
            </a:br>
            <a:r>
              <a:rPr lang="sr-Cyrl-RS" sz="1800" b="1" i="0" u="none" strike="noStrike" cap="none" dirty="0">
                <a:solidFill>
                  <a:srgbClr val="00437A"/>
                </a:solidFill>
                <a:latin typeface="Arial"/>
                <a:ea typeface="Arial"/>
                <a:cs typeface="Arial"/>
                <a:sym typeface="Arial"/>
              </a:rPr>
              <a:t>завршн</a:t>
            </a:r>
            <a:r>
              <a:rPr lang="sr-Cyrl-RS" sz="1800" b="1" dirty="0">
                <a:solidFill>
                  <a:srgbClr val="00437A"/>
                </a:solidFill>
              </a:rPr>
              <a:t>и</a:t>
            </a:r>
            <a:r>
              <a:rPr lang="sr-Cyrl-RS" sz="1800" b="1" i="0" u="none" strike="noStrike" cap="none" dirty="0">
                <a:solidFill>
                  <a:srgbClr val="00437A"/>
                </a:solidFill>
                <a:latin typeface="Arial"/>
                <a:ea typeface="Arial"/>
                <a:cs typeface="Arial"/>
                <a:sym typeface="Arial"/>
              </a:rPr>
              <a:t> испит (ЗИ)   </a:t>
            </a:r>
            <a:br>
              <a:rPr lang="sr-Cyrl-RS" sz="1800" b="1" dirty="0">
                <a:solidFill>
                  <a:srgbClr val="00437A"/>
                </a:solidFill>
              </a:rPr>
            </a:br>
            <a:r>
              <a:rPr lang="sr-Cyrl-RS" sz="1800" i="0" u="none" strike="noStrike" cap="none" dirty="0">
                <a:solidFill>
                  <a:srgbClr val="00437A"/>
                </a:solidFill>
              </a:rPr>
              <a:t>на крају</a:t>
            </a:r>
            <a:r>
              <a:rPr lang="sr-Cyrl-RS" sz="1800" dirty="0">
                <a:solidFill>
                  <a:srgbClr val="00437A"/>
                </a:solidFill>
              </a:rPr>
              <a:t> 3-годишњег </a:t>
            </a:r>
            <a:r>
              <a:rPr lang="sr-Cyrl-RS" sz="1800" i="0" u="none" strike="noStrike" cap="none" dirty="0">
                <a:solidFill>
                  <a:srgbClr val="00437A"/>
                </a:solidFill>
              </a:rPr>
              <a:t>средњег </a:t>
            </a:r>
            <a:r>
              <a:rPr lang="sr-Cyrl-RS" sz="1800" dirty="0">
                <a:solidFill>
                  <a:srgbClr val="00437A"/>
                </a:solidFill>
              </a:rPr>
              <a:t>стручног </a:t>
            </a:r>
            <a:r>
              <a:rPr lang="sr-Cyrl-RS" sz="1800" i="0" u="none" strike="noStrike" cap="none" dirty="0">
                <a:solidFill>
                  <a:srgbClr val="00437A"/>
                </a:solidFill>
              </a:rPr>
              <a:t>образовања</a:t>
            </a:r>
            <a:endParaRPr sz="1800" b="1" i="0" u="none" strike="noStrike" cap="none" dirty="0">
              <a:solidFill>
                <a:srgbClr val="00437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30"/>
          <p:cNvSpPr txBox="1"/>
          <p:nvPr/>
        </p:nvSpPr>
        <p:spPr>
          <a:xfrm>
            <a:off x="9385479" y="2739402"/>
            <a:ext cx="2718000" cy="1680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59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sr-Cyrl-RS" sz="1800" b="1" dirty="0">
                <a:solidFill>
                  <a:srgbClr val="00437A"/>
                </a:solidFill>
              </a:rPr>
              <a:t>Матура</a:t>
            </a:r>
            <a:r>
              <a:rPr lang="sr-Cyrl-RS" sz="1800" dirty="0">
                <a:solidFill>
                  <a:srgbClr val="00437A"/>
                </a:solidFill>
              </a:rPr>
              <a:t> </a:t>
            </a:r>
            <a:r>
              <a:rPr lang="sr-Cyrl-RS" sz="1800" b="1" dirty="0">
                <a:solidFill>
                  <a:srgbClr val="00437A"/>
                </a:solidFill>
              </a:rPr>
              <a:t>(МАТ)</a:t>
            </a:r>
            <a:r>
              <a:rPr lang="sr-Cyrl-RS" sz="1800" dirty="0">
                <a:solidFill>
                  <a:srgbClr val="00437A"/>
                </a:solidFill>
              </a:rPr>
              <a:t> после </a:t>
            </a:r>
          </a:p>
          <a:p>
            <a:pPr marL="359" lvl="0" indent="0" algn="ctr" rtl="0">
              <a:lnSpc>
                <a:spcPct val="90000"/>
              </a:lnSpc>
              <a:spcAft>
                <a:spcPts val="0"/>
              </a:spcAft>
              <a:buNone/>
            </a:pPr>
            <a:r>
              <a:rPr lang="sr-Cyrl-RS" sz="1800" dirty="0">
                <a:solidFill>
                  <a:srgbClr val="00437A"/>
                </a:solidFill>
              </a:rPr>
              <a:t>4-годишњих програма</a:t>
            </a:r>
            <a:br>
              <a:rPr lang="sr-Cyrl-RS" sz="1800" dirty="0">
                <a:solidFill>
                  <a:srgbClr val="00437A"/>
                </a:solidFill>
              </a:rPr>
            </a:br>
            <a:r>
              <a:rPr lang="sr-Cyrl-RS" sz="1800" dirty="0">
                <a:solidFill>
                  <a:srgbClr val="00437A"/>
                </a:solidFill>
              </a:rPr>
              <a:t>општег средњег, средњег уметничког</a:t>
            </a:r>
            <a:br>
              <a:rPr lang="sr-Cyrl-RS" sz="1800" dirty="0">
                <a:solidFill>
                  <a:srgbClr val="00437A"/>
                </a:solidFill>
              </a:rPr>
            </a:br>
            <a:r>
              <a:rPr lang="sr-Cyrl-RS" sz="1800" dirty="0">
                <a:solidFill>
                  <a:srgbClr val="00437A"/>
                </a:solidFill>
              </a:rPr>
              <a:t>и средњег стручног образовања</a:t>
            </a:r>
            <a:endParaRPr sz="1800" dirty="0">
              <a:solidFill>
                <a:srgbClr val="00437A"/>
              </a:solidFill>
            </a:endParaRPr>
          </a:p>
        </p:txBody>
      </p:sp>
      <p:sp>
        <p:nvSpPr>
          <p:cNvPr id="35" name="Google Shape;148;p29">
            <a:extLst>
              <a:ext uri="{FF2B5EF4-FFF2-40B4-BE49-F238E27FC236}">
                <a16:creationId xmlns:a16="http://schemas.microsoft.com/office/drawing/2014/main" id="{E69584AD-3B82-4B48-AF0A-8C4A1606C7C3}"/>
              </a:ext>
            </a:extLst>
          </p:cNvPr>
          <p:cNvSpPr/>
          <p:nvPr/>
        </p:nvSpPr>
        <p:spPr>
          <a:xfrm rot="10800000">
            <a:off x="2391530" y="2149931"/>
            <a:ext cx="3122308" cy="3122308"/>
          </a:xfrm>
          <a:prstGeom prst="ellipse">
            <a:avLst/>
          </a:prstGeom>
          <a:solidFill>
            <a:srgbClr val="795BDA">
              <a:alpha val="37220"/>
            </a:srgbClr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" name="Google Shape;148;p29">
            <a:extLst>
              <a:ext uri="{FF2B5EF4-FFF2-40B4-BE49-F238E27FC236}">
                <a16:creationId xmlns:a16="http://schemas.microsoft.com/office/drawing/2014/main" id="{E00E0224-2888-4423-993B-14459F6A64C9}"/>
              </a:ext>
            </a:extLst>
          </p:cNvPr>
          <p:cNvSpPr/>
          <p:nvPr/>
        </p:nvSpPr>
        <p:spPr>
          <a:xfrm rot="10800000">
            <a:off x="6307418" y="2149931"/>
            <a:ext cx="3122308" cy="3122308"/>
          </a:xfrm>
          <a:prstGeom prst="ellipse">
            <a:avLst/>
          </a:prstGeom>
          <a:solidFill>
            <a:srgbClr val="795BDA">
              <a:alpha val="37220"/>
            </a:srgbClr>
          </a:solidFill>
          <a:ln w="952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7" name="Google Shape;197;p30"/>
          <p:cNvSpPr txBox="1"/>
          <p:nvPr/>
        </p:nvSpPr>
        <p:spPr>
          <a:xfrm>
            <a:off x="7205305" y="4454826"/>
            <a:ext cx="13770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Aft>
                <a:spcPts val="0"/>
              </a:spcAft>
              <a:buNone/>
            </a:pPr>
            <a:r>
              <a:rPr lang="sr-Cyrl-RS" sz="1600" b="1" dirty="0">
                <a:solidFill>
                  <a:srgbClr val="00437A"/>
                </a:solidFill>
              </a:rPr>
              <a:t>Уметничка</a:t>
            </a:r>
            <a:br>
              <a:rPr lang="sr-Cyrl-RS" sz="1600" b="1" dirty="0">
                <a:solidFill>
                  <a:srgbClr val="00437A"/>
                </a:solidFill>
              </a:rPr>
            </a:br>
            <a:r>
              <a:rPr lang="sr-Cyrl-RS" sz="1600" b="1" dirty="0">
                <a:solidFill>
                  <a:srgbClr val="00437A"/>
                </a:solidFill>
              </a:rPr>
              <a:t>матура</a:t>
            </a:r>
            <a:endParaRPr sz="1600" dirty="0">
              <a:solidFill>
                <a:srgbClr val="00437A"/>
              </a:solidFill>
            </a:endParaRPr>
          </a:p>
        </p:txBody>
      </p:sp>
      <p:sp>
        <p:nvSpPr>
          <p:cNvPr id="37" name="Google Shape;164;p29">
            <a:extLst>
              <a:ext uri="{FF2B5EF4-FFF2-40B4-BE49-F238E27FC236}">
                <a16:creationId xmlns:a16="http://schemas.microsoft.com/office/drawing/2014/main" id="{343B3078-AD27-4114-9C15-FE3BF1F32956}"/>
              </a:ext>
            </a:extLst>
          </p:cNvPr>
          <p:cNvSpPr/>
          <p:nvPr/>
        </p:nvSpPr>
        <p:spPr>
          <a:xfrm>
            <a:off x="3025706" y="2715700"/>
            <a:ext cx="540000" cy="540000"/>
          </a:xfrm>
          <a:prstGeom prst="ellipse">
            <a:avLst/>
          </a:prstGeom>
          <a:solidFill>
            <a:srgbClr val="00437A"/>
          </a:solidFill>
          <a:ln w="9525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64;p29">
            <a:extLst>
              <a:ext uri="{FF2B5EF4-FFF2-40B4-BE49-F238E27FC236}">
                <a16:creationId xmlns:a16="http://schemas.microsoft.com/office/drawing/2014/main" id="{FD0C0B9D-957F-439F-B065-8A792D06AB90}"/>
              </a:ext>
            </a:extLst>
          </p:cNvPr>
          <p:cNvSpPr/>
          <p:nvPr/>
        </p:nvSpPr>
        <p:spPr>
          <a:xfrm>
            <a:off x="3619994" y="2715700"/>
            <a:ext cx="540000" cy="540000"/>
          </a:xfrm>
          <a:prstGeom prst="ellipse">
            <a:avLst/>
          </a:prstGeom>
          <a:solidFill>
            <a:srgbClr val="00437A"/>
          </a:solidFill>
          <a:ln w="9525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164;p29">
            <a:extLst>
              <a:ext uri="{FF2B5EF4-FFF2-40B4-BE49-F238E27FC236}">
                <a16:creationId xmlns:a16="http://schemas.microsoft.com/office/drawing/2014/main" id="{9CB0D862-13A4-493E-8A66-CF7815D25A4F}"/>
              </a:ext>
            </a:extLst>
          </p:cNvPr>
          <p:cNvSpPr/>
          <p:nvPr/>
        </p:nvSpPr>
        <p:spPr>
          <a:xfrm>
            <a:off x="4214282" y="2715700"/>
            <a:ext cx="540000" cy="540000"/>
          </a:xfrm>
          <a:prstGeom prst="ellipse">
            <a:avLst/>
          </a:prstGeom>
          <a:solidFill>
            <a:srgbClr val="00437A"/>
          </a:solidFill>
          <a:ln w="9525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160;p29">
            <a:extLst>
              <a:ext uri="{FF2B5EF4-FFF2-40B4-BE49-F238E27FC236}">
                <a16:creationId xmlns:a16="http://schemas.microsoft.com/office/drawing/2014/main" id="{4CA3D93C-7714-44E9-9A34-7ADD1B49F6CC}"/>
              </a:ext>
            </a:extLst>
          </p:cNvPr>
          <p:cNvSpPr/>
          <p:nvPr/>
        </p:nvSpPr>
        <p:spPr>
          <a:xfrm>
            <a:off x="4682670" y="2834420"/>
            <a:ext cx="334925" cy="369325"/>
          </a:xfrm>
          <a:prstGeom prst="flowChartDecision">
            <a:avLst/>
          </a:prstGeom>
          <a:solidFill>
            <a:srgbClr val="1E4E79"/>
          </a:solidFill>
          <a:ln w="19050" cap="flat" cmpd="sng">
            <a:solidFill>
              <a:srgbClr val="E94B5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7AD502A-9FDE-4925-9A6F-11E7FDA3B811}"/>
              </a:ext>
            </a:extLst>
          </p:cNvPr>
          <p:cNvCxnSpPr>
            <a:cxnSpLocks/>
            <a:stCxn id="40" idx="2"/>
          </p:cNvCxnSpPr>
          <p:nvPr/>
        </p:nvCxnSpPr>
        <p:spPr>
          <a:xfrm flipH="1">
            <a:off x="2162597" y="3203745"/>
            <a:ext cx="2687536" cy="895722"/>
          </a:xfrm>
          <a:prstGeom prst="straightConnector1">
            <a:avLst/>
          </a:prstGeom>
          <a:ln w="19050">
            <a:solidFill>
              <a:srgbClr val="1E4E7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Google Shape;164;p29">
            <a:extLst>
              <a:ext uri="{FF2B5EF4-FFF2-40B4-BE49-F238E27FC236}">
                <a16:creationId xmlns:a16="http://schemas.microsoft.com/office/drawing/2014/main" id="{37D825F0-1E07-4C22-B00B-496C49550A3A}"/>
              </a:ext>
            </a:extLst>
          </p:cNvPr>
          <p:cNvSpPr/>
          <p:nvPr/>
        </p:nvSpPr>
        <p:spPr>
          <a:xfrm>
            <a:off x="6670317" y="2715700"/>
            <a:ext cx="540000" cy="540000"/>
          </a:xfrm>
          <a:prstGeom prst="ellipse">
            <a:avLst/>
          </a:prstGeom>
          <a:solidFill>
            <a:srgbClr val="795BDA"/>
          </a:solidFill>
          <a:ln w="9525" cap="flat" cmpd="sng">
            <a:solidFill>
              <a:srgbClr val="795BD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164;p29">
            <a:extLst>
              <a:ext uri="{FF2B5EF4-FFF2-40B4-BE49-F238E27FC236}">
                <a16:creationId xmlns:a16="http://schemas.microsoft.com/office/drawing/2014/main" id="{39761FBC-2E51-4C0A-B488-2E11CF852C11}"/>
              </a:ext>
            </a:extLst>
          </p:cNvPr>
          <p:cNvSpPr/>
          <p:nvPr/>
        </p:nvSpPr>
        <p:spPr>
          <a:xfrm>
            <a:off x="7264605" y="2715700"/>
            <a:ext cx="540000" cy="540000"/>
          </a:xfrm>
          <a:prstGeom prst="ellipse">
            <a:avLst/>
          </a:prstGeom>
          <a:solidFill>
            <a:srgbClr val="795BDA"/>
          </a:solidFill>
          <a:ln w="9525" cap="flat" cmpd="sng">
            <a:solidFill>
              <a:srgbClr val="795BD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64;p29">
            <a:extLst>
              <a:ext uri="{FF2B5EF4-FFF2-40B4-BE49-F238E27FC236}">
                <a16:creationId xmlns:a16="http://schemas.microsoft.com/office/drawing/2014/main" id="{349BAF3A-442B-4C48-8165-5D29DB01F489}"/>
              </a:ext>
            </a:extLst>
          </p:cNvPr>
          <p:cNvSpPr/>
          <p:nvPr/>
        </p:nvSpPr>
        <p:spPr>
          <a:xfrm>
            <a:off x="7858893" y="2715700"/>
            <a:ext cx="540000" cy="540000"/>
          </a:xfrm>
          <a:prstGeom prst="ellipse">
            <a:avLst/>
          </a:prstGeom>
          <a:solidFill>
            <a:srgbClr val="795BDA"/>
          </a:solidFill>
          <a:ln w="9525" cap="flat" cmpd="sng">
            <a:solidFill>
              <a:srgbClr val="795BD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164;p29">
            <a:extLst>
              <a:ext uri="{FF2B5EF4-FFF2-40B4-BE49-F238E27FC236}">
                <a16:creationId xmlns:a16="http://schemas.microsoft.com/office/drawing/2014/main" id="{64C87E1F-F2E5-4507-B9D4-8E5B1F31E748}"/>
              </a:ext>
            </a:extLst>
          </p:cNvPr>
          <p:cNvSpPr/>
          <p:nvPr/>
        </p:nvSpPr>
        <p:spPr>
          <a:xfrm>
            <a:off x="8427743" y="2715700"/>
            <a:ext cx="540000" cy="540000"/>
          </a:xfrm>
          <a:prstGeom prst="ellipse">
            <a:avLst/>
          </a:prstGeom>
          <a:solidFill>
            <a:srgbClr val="795BDA"/>
          </a:solidFill>
          <a:ln w="9525" cap="flat" cmpd="sng">
            <a:solidFill>
              <a:srgbClr val="795BD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176;p29">
            <a:extLst>
              <a:ext uri="{FF2B5EF4-FFF2-40B4-BE49-F238E27FC236}">
                <a16:creationId xmlns:a16="http://schemas.microsoft.com/office/drawing/2014/main" id="{BD9AA49C-C2E4-48E0-A3F5-2888738A53C5}"/>
              </a:ext>
            </a:extLst>
          </p:cNvPr>
          <p:cNvSpPr/>
          <p:nvPr/>
        </p:nvSpPr>
        <p:spPr>
          <a:xfrm>
            <a:off x="8863206" y="2832517"/>
            <a:ext cx="334925" cy="369325"/>
          </a:xfrm>
          <a:prstGeom prst="flowChartDecision">
            <a:avLst/>
          </a:prstGeom>
          <a:solidFill>
            <a:srgbClr val="E94B5B"/>
          </a:solidFill>
          <a:ln w="19050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193;p30">
            <a:extLst>
              <a:ext uri="{FF2B5EF4-FFF2-40B4-BE49-F238E27FC236}">
                <a16:creationId xmlns:a16="http://schemas.microsoft.com/office/drawing/2014/main" id="{AEBBF20B-4062-43A7-854C-71100ADF83C9}"/>
              </a:ext>
            </a:extLst>
          </p:cNvPr>
          <p:cNvSpPr/>
          <p:nvPr/>
        </p:nvSpPr>
        <p:spPr>
          <a:xfrm>
            <a:off x="6765480" y="3790173"/>
            <a:ext cx="630000" cy="630000"/>
          </a:xfrm>
          <a:prstGeom prst="flowChartDecision">
            <a:avLst/>
          </a:prstGeom>
          <a:solidFill>
            <a:srgbClr val="E94B5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93;p30">
            <a:extLst>
              <a:ext uri="{FF2B5EF4-FFF2-40B4-BE49-F238E27FC236}">
                <a16:creationId xmlns:a16="http://schemas.microsoft.com/office/drawing/2014/main" id="{9EF9E7FB-C2E3-4C18-A07E-C35256180A2D}"/>
              </a:ext>
            </a:extLst>
          </p:cNvPr>
          <p:cNvSpPr/>
          <p:nvPr/>
        </p:nvSpPr>
        <p:spPr>
          <a:xfrm>
            <a:off x="7531534" y="3773705"/>
            <a:ext cx="630000" cy="630000"/>
          </a:xfrm>
          <a:prstGeom prst="flowChartDecision">
            <a:avLst/>
          </a:prstGeom>
          <a:solidFill>
            <a:srgbClr val="E94B5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93;p30">
            <a:extLst>
              <a:ext uri="{FF2B5EF4-FFF2-40B4-BE49-F238E27FC236}">
                <a16:creationId xmlns:a16="http://schemas.microsoft.com/office/drawing/2014/main" id="{E49B55C4-BA01-4631-AC41-BDC1AB3B31D5}"/>
              </a:ext>
            </a:extLst>
          </p:cNvPr>
          <p:cNvSpPr/>
          <p:nvPr/>
        </p:nvSpPr>
        <p:spPr>
          <a:xfrm>
            <a:off x="8288044" y="3773705"/>
            <a:ext cx="630000" cy="630000"/>
          </a:xfrm>
          <a:prstGeom prst="flowChartDecision">
            <a:avLst/>
          </a:prstGeom>
          <a:solidFill>
            <a:srgbClr val="E94B5B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Aft>
                <a:spcPts val="0"/>
              </a:spcAft>
              <a:buNone/>
            </a:pPr>
            <a:endParaRPr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F52F92D-CD4D-4EFC-A69F-83E83FBEF75C}"/>
              </a:ext>
            </a:extLst>
          </p:cNvPr>
          <p:cNvCxnSpPr/>
          <p:nvPr/>
        </p:nvCxnSpPr>
        <p:spPr>
          <a:xfrm flipH="1">
            <a:off x="7084577" y="3201842"/>
            <a:ext cx="1950181" cy="581258"/>
          </a:xfrm>
          <a:prstGeom prst="straightConnector1">
            <a:avLst/>
          </a:prstGeom>
          <a:ln>
            <a:solidFill>
              <a:srgbClr val="E94B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6771BF7-31CF-4185-9206-227BD11C11D0}"/>
              </a:ext>
            </a:extLst>
          </p:cNvPr>
          <p:cNvCxnSpPr>
            <a:stCxn id="50" idx="2"/>
          </p:cNvCxnSpPr>
          <p:nvPr/>
        </p:nvCxnSpPr>
        <p:spPr>
          <a:xfrm flipH="1">
            <a:off x="7858893" y="3201842"/>
            <a:ext cx="1171776" cy="571863"/>
          </a:xfrm>
          <a:prstGeom prst="straightConnector1">
            <a:avLst/>
          </a:prstGeom>
          <a:ln>
            <a:solidFill>
              <a:srgbClr val="E94B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B563F24-2C9F-46B5-87B0-49BB9F71523F}"/>
              </a:ext>
            </a:extLst>
          </p:cNvPr>
          <p:cNvCxnSpPr/>
          <p:nvPr/>
        </p:nvCxnSpPr>
        <p:spPr>
          <a:xfrm flipH="1">
            <a:off x="8609926" y="3201842"/>
            <a:ext cx="420743" cy="571863"/>
          </a:xfrm>
          <a:prstGeom prst="straightConnector1">
            <a:avLst/>
          </a:prstGeom>
          <a:ln>
            <a:solidFill>
              <a:srgbClr val="E94B5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Google Shape;198;p30"/>
          <p:cNvSpPr txBox="1"/>
          <p:nvPr/>
        </p:nvSpPr>
        <p:spPr>
          <a:xfrm>
            <a:off x="8280523" y="4454826"/>
            <a:ext cx="14472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Aft>
                <a:spcPts val="0"/>
              </a:spcAft>
              <a:buNone/>
            </a:pPr>
            <a:r>
              <a:rPr lang="sr-Cyrl-RS" sz="1600" b="1" dirty="0">
                <a:solidFill>
                  <a:srgbClr val="00437A"/>
                </a:solidFill>
              </a:rPr>
              <a:t>Стручна</a:t>
            </a:r>
            <a:br>
              <a:rPr lang="sr-Cyrl-RS" sz="1600" b="1" dirty="0">
                <a:solidFill>
                  <a:srgbClr val="00437A"/>
                </a:solidFill>
              </a:rPr>
            </a:br>
            <a:r>
              <a:rPr lang="sr-Cyrl-RS" sz="1600" b="1" dirty="0">
                <a:solidFill>
                  <a:srgbClr val="00437A"/>
                </a:solidFill>
              </a:rPr>
              <a:t>матура</a:t>
            </a:r>
            <a:endParaRPr sz="800" dirty="0">
              <a:solidFill>
                <a:srgbClr val="00437A"/>
              </a:solidFill>
            </a:endParaRPr>
          </a:p>
        </p:txBody>
      </p:sp>
      <p:sp>
        <p:nvSpPr>
          <p:cNvPr id="196" name="Google Shape;196;p30"/>
          <p:cNvSpPr txBox="1"/>
          <p:nvPr/>
        </p:nvSpPr>
        <p:spPr>
          <a:xfrm>
            <a:off x="6329236" y="4454826"/>
            <a:ext cx="10194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Aft>
                <a:spcPts val="0"/>
              </a:spcAft>
              <a:buNone/>
            </a:pPr>
            <a:r>
              <a:rPr lang="sr-Cyrl-RS" sz="1600" b="1" dirty="0">
                <a:solidFill>
                  <a:srgbClr val="00437A"/>
                </a:solidFill>
              </a:rPr>
              <a:t>Општа</a:t>
            </a:r>
            <a:br>
              <a:rPr lang="sr-Cyrl-RS" sz="1600" b="1" dirty="0">
                <a:solidFill>
                  <a:srgbClr val="00437A"/>
                </a:solidFill>
              </a:rPr>
            </a:br>
            <a:r>
              <a:rPr lang="sr-Cyrl-RS" sz="1600" b="1" dirty="0">
                <a:solidFill>
                  <a:srgbClr val="00437A"/>
                </a:solidFill>
              </a:rPr>
              <a:t>матура</a:t>
            </a:r>
            <a:endParaRPr sz="1600" dirty="0">
              <a:solidFill>
                <a:srgbClr val="0043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2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/>
      <p:bldP spid="210" grpId="0"/>
      <p:bldP spid="197" grpId="0"/>
      <p:bldP spid="198" grpId="0"/>
      <p:bldP spid="19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57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  <p:sp>
        <p:nvSpPr>
          <p:cNvPr id="5" name="Google Shape;575;p56">
            <a:extLst>
              <a:ext uri="{FF2B5EF4-FFF2-40B4-BE49-F238E27FC236}">
                <a16:creationId xmlns:a16="http://schemas.microsoft.com/office/drawing/2014/main" id="{C6C0BB6D-0A66-4594-9668-DA1339FCDD56}"/>
              </a:ext>
            </a:extLst>
          </p:cNvPr>
          <p:cNvSpPr txBox="1">
            <a:spLocks/>
          </p:cNvSpPr>
          <p:nvPr/>
        </p:nvSpPr>
        <p:spPr>
          <a:xfrm>
            <a:off x="838080" y="509477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90000"/>
              </a:lnSpc>
              <a:buClr>
                <a:srgbClr val="1E4E79"/>
              </a:buClr>
              <a:buSzPts val="4400"/>
            </a:pPr>
            <a:r>
              <a:rPr lang="ru-RU" sz="4400" dirty="0">
                <a:solidFill>
                  <a:srgbClr val="1E4E79"/>
                </a:solidFill>
              </a:rPr>
              <a:t>Промоција државне матуре</a:t>
            </a:r>
            <a:br>
              <a:rPr lang="ru-RU" sz="4400" dirty="0">
                <a:solidFill>
                  <a:srgbClr val="1E4E79"/>
                </a:solidFill>
              </a:rPr>
            </a:br>
            <a:r>
              <a:rPr lang="ru-RU" sz="4400" dirty="0">
                <a:solidFill>
                  <a:srgbClr val="1E4E79"/>
                </a:solidFill>
              </a:rPr>
              <a:t>и пилотирања</a:t>
            </a:r>
          </a:p>
        </p:txBody>
      </p:sp>
      <p:sp>
        <p:nvSpPr>
          <p:cNvPr id="6" name="Google Shape;576;p56">
            <a:extLst>
              <a:ext uri="{FF2B5EF4-FFF2-40B4-BE49-F238E27FC236}">
                <a16:creationId xmlns:a16="http://schemas.microsoft.com/office/drawing/2014/main" id="{C13B004C-72C2-4D45-830C-64D853EFA2D3}"/>
              </a:ext>
            </a:extLst>
          </p:cNvPr>
          <p:cNvSpPr txBox="1">
            <a:spLocks/>
          </p:cNvSpPr>
          <p:nvPr/>
        </p:nvSpPr>
        <p:spPr>
          <a:xfrm>
            <a:off x="838080" y="2189244"/>
            <a:ext cx="10515240" cy="375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600" indent="-228240">
              <a:buClr>
                <a:srgbClr val="1E4E79"/>
              </a:buClr>
              <a:buSzPts val="2760"/>
              <a:buFont typeface="Noto Sans Symbols"/>
              <a:buChar char="▪"/>
            </a:pPr>
            <a:r>
              <a:rPr lang="ru-RU" sz="2400" dirty="0"/>
              <a:t>Интерна комуникација – сви учесници препознају значај државне матуре и познају процес развоја и реализације државне матуре</a:t>
            </a:r>
            <a:endParaRPr lang="ru-RU" dirty="0"/>
          </a:p>
          <a:p>
            <a:pPr marL="228600" indent="-228240">
              <a:spcBef>
                <a:spcPts val="1801"/>
              </a:spcBef>
              <a:buClr>
                <a:srgbClr val="1E4E79"/>
              </a:buClr>
              <a:buSzPts val="2760"/>
              <a:buFont typeface="Noto Sans Symbols"/>
              <a:buChar char="▪"/>
            </a:pPr>
            <a:r>
              <a:rPr lang="ru-RU" sz="2400" dirty="0"/>
              <a:t>Комуникациони план за пилотирање државне матуре</a:t>
            </a:r>
          </a:p>
          <a:p>
            <a:pPr marL="685800" lvl="1" indent="-228240">
              <a:spcBef>
                <a:spcPts val="1001"/>
              </a:spcBef>
              <a:buClr>
                <a:srgbClr val="1E4E79"/>
              </a:buClr>
              <a:buSzPts val="2300"/>
              <a:buFont typeface="Noto Sans Symbols"/>
              <a:buChar char="▪"/>
            </a:pPr>
            <a:r>
              <a:rPr lang="ru-RU" sz="2000" dirty="0"/>
              <a:t>Активности ПДМ (припрема информација за наставнике и ученике,</a:t>
            </a:r>
            <a:br>
              <a:rPr lang="ru-RU" sz="2000" dirty="0"/>
            </a:br>
            <a:r>
              <a:rPr lang="ru-RU" sz="2000" dirty="0"/>
              <a:t>најава у медијима, онлајн скупови, друштвене мреже)</a:t>
            </a:r>
            <a:endParaRPr lang="ru-RU" dirty="0"/>
          </a:p>
          <a:p>
            <a:pPr marL="685800" lvl="1" indent="-228240">
              <a:spcBef>
                <a:spcPts val="1001"/>
              </a:spcBef>
              <a:buClr>
                <a:srgbClr val="1E4E79"/>
              </a:buClr>
              <a:buSzPts val="2300"/>
              <a:buFont typeface="Noto Sans Symbols"/>
              <a:buChar char="▪"/>
            </a:pPr>
            <a:r>
              <a:rPr lang="ru-RU" sz="2000" dirty="0"/>
              <a:t>Активности Школских управа и школа на локалном нивоу</a:t>
            </a:r>
            <a:br>
              <a:rPr lang="ru-RU" sz="2000" dirty="0"/>
            </a:br>
            <a:r>
              <a:rPr lang="ru-RU" sz="2000" dirty="0"/>
              <a:t>(информисање ученика и родитеља, најава у локалним медијима)  </a:t>
            </a:r>
            <a:endParaRPr lang="ru-RU" dirty="0"/>
          </a:p>
          <a:p>
            <a:pPr marL="228600" indent="-228240">
              <a:spcBef>
                <a:spcPts val="1801"/>
              </a:spcBef>
              <a:buClr>
                <a:srgbClr val="1E4E79"/>
              </a:buClr>
              <a:buSzPts val="2760"/>
              <a:buFont typeface="Noto Sans Symbols"/>
              <a:buChar char="▪"/>
            </a:pPr>
            <a:r>
              <a:rPr lang="ru-RU" sz="2400" dirty="0"/>
              <a:t>Вебсајт државне матуре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890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57"/>
          <p:cNvSpPr txBox="1"/>
          <p:nvPr/>
        </p:nvSpPr>
        <p:spPr>
          <a:xfrm>
            <a:off x="810000" y="457077"/>
            <a:ext cx="10515240" cy="976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Више информација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57"/>
          <p:cNvSpPr txBox="1"/>
          <p:nvPr/>
        </p:nvSpPr>
        <p:spPr>
          <a:xfrm>
            <a:off x="838380" y="1752823"/>
            <a:ext cx="10515240" cy="3982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24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560"/>
              <a:buFont typeface="Noto Sans Symbols"/>
              <a:buChar char="■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Вебсајт Министарства просвете, науке и технолошког развоја: </a:t>
            </a:r>
            <a:r>
              <a:rPr lang="sr-Cyrl-RS" sz="2400" u="sng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www.mpn.gov.rs</a:t>
            </a:r>
            <a:endParaRPr dirty="0"/>
          </a:p>
          <a:p>
            <a:pPr marL="228600" marR="0" lvl="0" indent="-22824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>
                <a:srgbClr val="1E4E79"/>
              </a:buClr>
              <a:buSzPts val="1560"/>
              <a:buFont typeface="Noto Sans Symbols"/>
              <a:buChar char="■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Вебсајт државне матуре: </a:t>
            </a:r>
            <a:r>
              <a:rPr lang="sr-Cyrl-RS" sz="2400" b="0" u="sng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https://matura.edu.rs/</a:t>
            </a:r>
            <a:r>
              <a:rPr lang="sr-Cyrl-RS" sz="2400" b="0" u="sng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24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>
                <a:srgbClr val="1E4E79"/>
              </a:buClr>
              <a:buSzPts val="1560"/>
              <a:buFont typeface="Noto Sans Symbols"/>
              <a:buChar char="■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Фејсбук страна: </a:t>
            </a:r>
            <a:r>
              <a:rPr lang="sr-Cyrl-RS" sz="2400" b="0" u="sng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https://www.facebook.com/Drzavna.matura.Srbije</a:t>
            </a:r>
            <a:endParaRPr sz="2400" b="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24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>
                <a:srgbClr val="1E4E79"/>
              </a:buClr>
              <a:buSzPts val="1560"/>
              <a:buFont typeface="Noto Sans Symbols"/>
              <a:buChar char="■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Линктин страна: </a:t>
            </a:r>
            <a:r>
              <a:rPr lang="sr-Cyrl-RS" sz="2400" b="0" u="sng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https://www.linkedin.com/company/drzavna-matura-srbije/</a:t>
            </a:r>
            <a:endParaRPr sz="2400" b="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240" algn="l" rt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  <a:buClr>
                <a:srgbClr val="1E4E79"/>
              </a:buClr>
              <a:buSzPts val="1560"/>
              <a:buFont typeface="Noto Sans Symbols"/>
              <a:buChar char="■"/>
            </a:pPr>
            <a:r>
              <a:rPr lang="sr-Cyrl-RS" sz="2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Е-адреса: </a:t>
            </a:r>
            <a:r>
              <a:rPr lang="sr-Cyrl-RS" sz="2400" b="0" u="sng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projekat@matura.edu.rs</a:t>
            </a:r>
            <a:endParaRPr sz="2400" b="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57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213827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57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  <p:sp>
        <p:nvSpPr>
          <p:cNvPr id="5" name="Google Shape;575;p56">
            <a:extLst>
              <a:ext uri="{FF2B5EF4-FFF2-40B4-BE49-F238E27FC236}">
                <a16:creationId xmlns:a16="http://schemas.microsoft.com/office/drawing/2014/main" id="{36B5EF00-CE81-4E59-A2AF-71300EDFC35C}"/>
              </a:ext>
            </a:extLst>
          </p:cNvPr>
          <p:cNvSpPr txBox="1">
            <a:spLocks/>
          </p:cNvSpPr>
          <p:nvPr/>
        </p:nvSpPr>
        <p:spPr>
          <a:xfrm>
            <a:off x="838080" y="509477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90000"/>
              </a:lnSpc>
              <a:buClr>
                <a:srgbClr val="1E4E79"/>
              </a:buClr>
              <a:buSzPts val="4400"/>
            </a:pPr>
            <a:r>
              <a:rPr lang="sr-Cyrl-RS" sz="4400" dirty="0">
                <a:solidFill>
                  <a:srgbClr val="1E4E79"/>
                </a:solidFill>
              </a:rPr>
              <a:t>Логистика и остала питања</a:t>
            </a:r>
          </a:p>
        </p:txBody>
      </p:sp>
      <p:sp>
        <p:nvSpPr>
          <p:cNvPr id="6" name="Google Shape;576;p56">
            <a:extLst>
              <a:ext uri="{FF2B5EF4-FFF2-40B4-BE49-F238E27FC236}">
                <a16:creationId xmlns:a16="http://schemas.microsoft.com/office/drawing/2014/main" id="{302A4E55-7ED3-4D4D-A6DE-8A74246ED02A}"/>
              </a:ext>
            </a:extLst>
          </p:cNvPr>
          <p:cNvSpPr txBox="1">
            <a:spLocks/>
          </p:cNvSpPr>
          <p:nvPr/>
        </p:nvSpPr>
        <p:spPr>
          <a:xfrm>
            <a:off x="838080" y="2189244"/>
            <a:ext cx="10515240" cy="201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28600" indent="-228240">
              <a:buClr>
                <a:srgbClr val="1E4E79"/>
              </a:buClr>
              <a:buSzPts val="2760"/>
              <a:buFont typeface="Noto Sans Symbols"/>
              <a:buChar char="▪"/>
            </a:pPr>
            <a:r>
              <a:rPr lang="ru-RU" sz="2400"/>
              <a:t>Конкретне информације у вези логистике (пријављивању кандидата, пунктовима, преузимању и враћању материјала) и свих питања која нису дефинисана Стручним упутством за спровођење пилотирања државне матуре биће подељене на наредном састанку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2310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58"/>
          <p:cNvSpPr txBox="1"/>
          <p:nvPr/>
        </p:nvSpPr>
        <p:spPr>
          <a:xfrm>
            <a:off x="571517" y="2373531"/>
            <a:ext cx="10740240" cy="105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b="1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ПИТАЊА</a:t>
            </a:r>
            <a:endParaRPr sz="4400" b="1" strike="noStrike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0" name="Google Shape;590;p58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58"/>
          <p:cNvSpPr txBox="1"/>
          <p:nvPr/>
        </p:nvSpPr>
        <p:spPr>
          <a:xfrm>
            <a:off x="488390" y="1781249"/>
            <a:ext cx="10740240" cy="2790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</a:rPr>
              <a:t>Молимо вас да попуните анонимни </a:t>
            </a:r>
            <a:b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</a:rPr>
            </a:br>
            <a: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</a:rPr>
              <a:t>електронски упитник о овој сесији,</a:t>
            </a:r>
            <a:b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</a:rPr>
            </a:br>
            <a: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</a:rPr>
              <a:t>на адреси:</a:t>
            </a:r>
            <a:b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</a:rPr>
            </a:br>
            <a:b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</a:rPr>
            </a:br>
            <a:r>
              <a:rPr lang="ru-RU" sz="2800" b="0" i="0" u="sng" strike="noStrike" dirty="0">
                <a:solidFill>
                  <a:srgbClr val="0563C1"/>
                </a:solidFill>
                <a:effectLst/>
                <a:latin typeface="+mn-lt"/>
                <a:hlinkClick r:id="rId3"/>
              </a:rPr>
              <a:t>https://matura.edu.rs/evaluacioni-upitnik-za-obuke/</a:t>
            </a:r>
            <a:b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  <a:hlinkClick r:id="rId3"/>
              </a:rPr>
            </a:br>
            <a:b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  <a:hlinkClick r:id="rId3"/>
              </a:rPr>
            </a:br>
            <a:r>
              <a:rPr lang="ru-RU" sz="2800" b="0" i="0" u="none" strike="noStrike" dirty="0">
                <a:solidFill>
                  <a:srgbClr val="1E4E79"/>
                </a:solidFill>
                <a:effectLst/>
                <a:latin typeface="+mn-lt"/>
              </a:rPr>
              <a:t>Линк је у чету.</a:t>
            </a:r>
            <a:endParaRPr sz="6000" b="1" strike="noStrike" dirty="0">
              <a:solidFill>
                <a:srgbClr val="1E4E79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590" name="Google Shape;590;p58"/>
          <p:cNvSpPr txBox="1"/>
          <p:nvPr/>
        </p:nvSpPr>
        <p:spPr>
          <a:xfrm>
            <a:off x="0" y="0"/>
            <a:ext cx="4124528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ПИЛОТИРАЊЕ ДРЖАВНЕ МАТУРЕ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12897076"/>
      </p:ext>
    </p:extLst>
  </p:cSld>
  <p:clrMapOvr>
    <a:masterClrMapping/>
  </p:clrMapOvr>
  <p:transition spd="slow">
    <p:pu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59"/>
          <p:cNvSpPr txBox="1"/>
          <p:nvPr/>
        </p:nvSpPr>
        <p:spPr>
          <a:xfrm>
            <a:off x="838380" y="1027849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endParaRPr sz="2800" b="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sr-Cyrl-RS" sz="4800" b="0" strike="noStrike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Хвала на пажњи!</a:t>
            </a:r>
            <a:endParaRPr sz="4800" b="0" strike="noStrike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1"/>
          <p:cNvSpPr txBox="1"/>
          <p:nvPr/>
        </p:nvSpPr>
        <p:spPr>
          <a:xfrm>
            <a:off x="838080" y="480717"/>
            <a:ext cx="10515300" cy="10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dirty="0">
                <a:solidFill>
                  <a:srgbClr val="1E4E79"/>
                </a:solidFill>
              </a:rPr>
              <a:t>Функције д</a:t>
            </a: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ржавн</a:t>
            </a:r>
            <a:r>
              <a:rPr lang="sr-Cyrl-RS" sz="4400" dirty="0">
                <a:solidFill>
                  <a:srgbClr val="1E4E79"/>
                </a:solidFill>
              </a:rPr>
              <a:t>е</a:t>
            </a: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 матур</a:t>
            </a:r>
            <a:r>
              <a:rPr lang="sr-Cyrl-RS" sz="4400" dirty="0">
                <a:solidFill>
                  <a:srgbClr val="1E4E79"/>
                </a:solidFill>
              </a:rPr>
              <a:t>е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1"/>
          <p:cNvSpPr txBox="1"/>
          <p:nvPr/>
        </p:nvSpPr>
        <p:spPr>
          <a:xfrm>
            <a:off x="0" y="0"/>
            <a:ext cx="3647100" cy="369300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КОНЦЕПТ ДРЖАВНЕ МАТУРЕ</a:t>
            </a:r>
            <a:endParaRPr/>
          </a:p>
        </p:txBody>
      </p:sp>
      <p:sp>
        <p:nvSpPr>
          <p:cNvPr id="219" name="Google Shape;219;p31"/>
          <p:cNvSpPr/>
          <p:nvPr/>
        </p:nvSpPr>
        <p:spPr>
          <a:xfrm>
            <a:off x="835500" y="2732375"/>
            <a:ext cx="3240000" cy="306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437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sr-Cyrl-RS" sz="2400" b="1" dirty="0">
                <a:solidFill>
                  <a:srgbClr val="1E4E79"/>
                </a:solidFill>
              </a:rPr>
              <a:t>СЕРТИФИКАЦИЈА</a:t>
            </a:r>
            <a:br>
              <a:rPr lang="sr-Cyrl-RS" sz="2400" b="1" dirty="0">
                <a:solidFill>
                  <a:srgbClr val="1E4E79"/>
                </a:solidFill>
              </a:rPr>
            </a:br>
            <a:br>
              <a:rPr lang="sr-Cyrl-RS" sz="2400" b="1" dirty="0">
                <a:solidFill>
                  <a:srgbClr val="1E4E79"/>
                </a:solidFill>
              </a:rPr>
            </a:br>
            <a:r>
              <a:rPr lang="sr-Cyrl-RS" sz="2400" dirty="0">
                <a:solidFill>
                  <a:schemeClr val="dk1"/>
                </a:solidFill>
              </a:rPr>
              <a:t>Испит којим се завршава средње образовање</a:t>
            </a:r>
            <a:endParaRPr sz="2400" b="1" dirty="0"/>
          </a:p>
        </p:txBody>
      </p:sp>
      <p:sp>
        <p:nvSpPr>
          <p:cNvPr id="220" name="Google Shape;220;p31"/>
          <p:cNvSpPr/>
          <p:nvPr/>
        </p:nvSpPr>
        <p:spPr>
          <a:xfrm>
            <a:off x="4340700" y="2732375"/>
            <a:ext cx="3240000" cy="306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solidFill>
                  <a:srgbClr val="1E4E79"/>
                </a:solidFill>
              </a:rPr>
              <a:t>СЕЛЕКЦИЈА</a:t>
            </a:r>
            <a:br>
              <a:rPr lang="sr-Cyrl-RS" sz="2400" b="1" dirty="0">
                <a:solidFill>
                  <a:srgbClr val="1E4E79"/>
                </a:solidFill>
              </a:rPr>
            </a:br>
            <a:br>
              <a:rPr lang="sr-Cyrl-RS" sz="1000" b="1" dirty="0">
                <a:solidFill>
                  <a:srgbClr val="1E4E79"/>
                </a:solidFill>
              </a:rPr>
            </a:br>
            <a:r>
              <a:rPr lang="sr-Cyrl-RS" sz="2400" dirty="0">
                <a:solidFill>
                  <a:schemeClr val="dk1"/>
                </a:solidFill>
              </a:rPr>
              <a:t>Испит који ће заменити пријемне испите код већине високошколских институција</a:t>
            </a:r>
            <a:endParaRPr sz="2400" b="1" dirty="0"/>
          </a:p>
        </p:txBody>
      </p:sp>
      <p:sp>
        <p:nvSpPr>
          <p:cNvPr id="221" name="Google Shape;221;p31"/>
          <p:cNvSpPr/>
          <p:nvPr/>
        </p:nvSpPr>
        <p:spPr>
          <a:xfrm>
            <a:off x="7845900" y="2732375"/>
            <a:ext cx="3240000" cy="306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buNone/>
            </a:pPr>
            <a:r>
              <a:rPr lang="sr-Cyrl-RS" sz="2400" b="1" dirty="0">
                <a:solidFill>
                  <a:srgbClr val="1E4E79"/>
                </a:solidFill>
              </a:rPr>
              <a:t>ЕВАЛУАЦИЈА</a:t>
            </a:r>
            <a:br>
              <a:rPr lang="sr-Cyrl-RS" sz="2400" b="1" dirty="0">
                <a:solidFill>
                  <a:srgbClr val="1E4E79"/>
                </a:solidFill>
              </a:rPr>
            </a:br>
            <a:r>
              <a:rPr lang="sr-Cyrl-RS" sz="2400" dirty="0">
                <a:solidFill>
                  <a:schemeClr val="dk1"/>
                </a:solidFill>
              </a:rPr>
              <a:t>Инструмент за унапређивање квалитета образовања</a:t>
            </a:r>
            <a:br>
              <a:rPr lang="sr-Cyrl-RS" sz="2400" dirty="0">
                <a:solidFill>
                  <a:schemeClr val="dk1"/>
                </a:solidFill>
              </a:rPr>
            </a:br>
            <a:r>
              <a:rPr lang="sr-Cyrl-RS" sz="2400" dirty="0">
                <a:solidFill>
                  <a:schemeClr val="dk1"/>
                </a:solidFill>
              </a:rPr>
              <a:t>на основу екстерне процене квалитета рада школа кроз резултате ученика</a:t>
            </a:r>
            <a:endParaRPr b="1" dirty="0"/>
          </a:p>
        </p:txBody>
      </p:sp>
      <p:grpSp>
        <p:nvGrpSpPr>
          <p:cNvPr id="222" name="Google Shape;222;p31"/>
          <p:cNvGrpSpPr/>
          <p:nvPr/>
        </p:nvGrpSpPr>
        <p:grpSpPr>
          <a:xfrm>
            <a:off x="1915500" y="1579350"/>
            <a:ext cx="1080000" cy="1080000"/>
            <a:chOff x="1915500" y="1579350"/>
            <a:chExt cx="1080000" cy="1080000"/>
          </a:xfrm>
        </p:grpSpPr>
        <p:sp>
          <p:nvSpPr>
            <p:cNvPr id="223" name="Google Shape;223;p31"/>
            <p:cNvSpPr/>
            <p:nvPr/>
          </p:nvSpPr>
          <p:spPr>
            <a:xfrm>
              <a:off x="1915500" y="1579350"/>
              <a:ext cx="1080000" cy="1080000"/>
            </a:xfrm>
            <a:prstGeom prst="ellipse">
              <a:avLst/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1"/>
            <p:cNvSpPr/>
            <p:nvPr/>
          </p:nvSpPr>
          <p:spPr>
            <a:xfrm>
              <a:off x="2176200" y="2276400"/>
              <a:ext cx="558600" cy="1257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1"/>
            <p:cNvSpPr/>
            <p:nvPr/>
          </p:nvSpPr>
          <p:spPr>
            <a:xfrm>
              <a:off x="2214300" y="2428800"/>
              <a:ext cx="482400" cy="570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1"/>
            <p:cNvSpPr/>
            <p:nvPr/>
          </p:nvSpPr>
          <p:spPr>
            <a:xfrm>
              <a:off x="2343300" y="1987023"/>
              <a:ext cx="224400" cy="281100"/>
            </a:xfrm>
            <a:prstGeom prst="trapezoid">
              <a:avLst>
                <a:gd name="adj" fmla="val 25000"/>
              </a:avLst>
            </a:prstGeom>
            <a:solidFill>
              <a:schemeClr val="lt1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1"/>
            <p:cNvSpPr/>
            <p:nvPr/>
          </p:nvSpPr>
          <p:spPr>
            <a:xfrm>
              <a:off x="2320500" y="1708751"/>
              <a:ext cx="270000" cy="270000"/>
            </a:xfrm>
            <a:prstGeom prst="ellipse">
              <a:avLst/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1"/>
            <p:cNvSpPr/>
            <p:nvPr/>
          </p:nvSpPr>
          <p:spPr>
            <a:xfrm>
              <a:off x="2410500" y="1804424"/>
              <a:ext cx="90000" cy="90000"/>
            </a:xfrm>
            <a:prstGeom prst="ellipse">
              <a:avLst/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9" name="Google Shape;229;p31"/>
          <p:cNvGrpSpPr/>
          <p:nvPr/>
        </p:nvGrpSpPr>
        <p:grpSpPr>
          <a:xfrm>
            <a:off x="8925900" y="1579350"/>
            <a:ext cx="1080000" cy="1080000"/>
            <a:chOff x="8925900" y="1537925"/>
            <a:chExt cx="1080000" cy="1080000"/>
          </a:xfrm>
        </p:grpSpPr>
        <p:sp>
          <p:nvSpPr>
            <p:cNvPr id="230" name="Google Shape;230;p31"/>
            <p:cNvSpPr/>
            <p:nvPr/>
          </p:nvSpPr>
          <p:spPr>
            <a:xfrm>
              <a:off x="8925900" y="1537925"/>
              <a:ext cx="1080000" cy="1080000"/>
            </a:xfrm>
            <a:prstGeom prst="ellipse">
              <a:avLst/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1"/>
            <p:cNvSpPr/>
            <p:nvPr/>
          </p:nvSpPr>
          <p:spPr>
            <a:xfrm>
              <a:off x="9088950" y="1708751"/>
              <a:ext cx="450000" cy="450000"/>
            </a:xfrm>
            <a:prstGeom prst="ellipse">
              <a:avLst/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2" name="Google Shape;232;p31"/>
            <p:cNvGrpSpPr/>
            <p:nvPr/>
          </p:nvGrpSpPr>
          <p:grpSpPr>
            <a:xfrm>
              <a:off x="9460211" y="2093550"/>
              <a:ext cx="372950" cy="368074"/>
              <a:chOff x="9481636" y="2110225"/>
              <a:chExt cx="372950" cy="368074"/>
            </a:xfrm>
          </p:grpSpPr>
          <p:cxnSp>
            <p:nvCxnSpPr>
              <p:cNvPr id="233" name="Google Shape;233;p31"/>
              <p:cNvCxnSpPr/>
              <p:nvPr/>
            </p:nvCxnSpPr>
            <p:spPr>
              <a:xfrm>
                <a:off x="9481636" y="2110225"/>
                <a:ext cx="350100" cy="3375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00437A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34" name="Google Shape;234;p31"/>
              <p:cNvSpPr/>
              <p:nvPr/>
            </p:nvSpPr>
            <p:spPr>
              <a:xfrm rot="2700000">
                <a:off x="9498481" y="2272596"/>
                <a:ext cx="383110" cy="82307"/>
              </a:xfrm>
              <a:prstGeom prst="rect">
                <a:avLst/>
              </a:prstGeom>
              <a:solidFill>
                <a:srgbClr val="00437A"/>
              </a:solidFill>
              <a:ln w="9525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5" name="Google Shape;235;p31"/>
            <p:cNvSpPr/>
            <p:nvPr/>
          </p:nvSpPr>
          <p:spPr>
            <a:xfrm rot="-1955343">
              <a:off x="9247883" y="1774562"/>
              <a:ext cx="134234" cy="126664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1905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6" name="Google Shape;236;p31"/>
          <p:cNvGrpSpPr/>
          <p:nvPr/>
        </p:nvGrpSpPr>
        <p:grpSpPr>
          <a:xfrm>
            <a:off x="5420700" y="1579350"/>
            <a:ext cx="1080000" cy="1080000"/>
            <a:chOff x="5335850" y="1579350"/>
            <a:chExt cx="1080000" cy="1080000"/>
          </a:xfrm>
        </p:grpSpPr>
        <p:sp>
          <p:nvSpPr>
            <p:cNvPr id="237" name="Google Shape;237;p31"/>
            <p:cNvSpPr/>
            <p:nvPr/>
          </p:nvSpPr>
          <p:spPr>
            <a:xfrm>
              <a:off x="5335850" y="1579350"/>
              <a:ext cx="1080000" cy="1080000"/>
            </a:xfrm>
            <a:prstGeom prst="ellipse">
              <a:avLst/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1"/>
            <p:cNvSpPr/>
            <p:nvPr/>
          </p:nvSpPr>
          <p:spPr>
            <a:xfrm>
              <a:off x="5680700" y="1680200"/>
              <a:ext cx="361500" cy="8640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1"/>
            <p:cNvSpPr/>
            <p:nvPr/>
          </p:nvSpPr>
          <p:spPr>
            <a:xfrm>
              <a:off x="5730500" y="1709750"/>
              <a:ext cx="261900" cy="347700"/>
            </a:xfrm>
            <a:prstGeom prst="triangle">
              <a:avLst>
                <a:gd name="adj" fmla="val 50000"/>
              </a:avLst>
            </a:prstGeom>
            <a:solidFill>
              <a:srgbClr val="00437A"/>
            </a:solidFill>
            <a:ln w="952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1"/>
            <p:cNvSpPr/>
            <p:nvPr/>
          </p:nvSpPr>
          <p:spPr>
            <a:xfrm rot="10800000" flipH="1">
              <a:off x="5730500" y="2165400"/>
              <a:ext cx="261900" cy="347700"/>
            </a:xfrm>
            <a:prstGeom prst="triangle">
              <a:avLst>
                <a:gd name="adj" fmla="val 50000"/>
              </a:avLst>
            </a:prstGeom>
            <a:solidFill>
              <a:srgbClr val="000000">
                <a:alpha val="0"/>
              </a:srgbClr>
            </a:solidFill>
            <a:ln w="952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1" name="Google Shape;241;p31"/>
            <p:cNvCxnSpPr/>
            <p:nvPr/>
          </p:nvCxnSpPr>
          <p:spPr>
            <a:xfrm>
              <a:off x="5717450" y="2109775"/>
              <a:ext cx="288000" cy="33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  <p:bldP spid="220" grpId="0" animBg="1"/>
      <p:bldP spid="2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32"/>
          <p:cNvPicPr preferRelativeResize="0"/>
          <p:nvPr/>
        </p:nvPicPr>
        <p:blipFill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5247723" y="1405829"/>
            <a:ext cx="1440000" cy="14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32"/>
          <p:cNvSpPr txBox="1"/>
          <p:nvPr/>
        </p:nvSpPr>
        <p:spPr>
          <a:xfrm>
            <a:off x="838075" y="480724"/>
            <a:ext cx="10515300" cy="8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sr-Cyrl-RS" sz="4400" dirty="0">
                <a:solidFill>
                  <a:srgbClr val="1E4E79"/>
                </a:solidFill>
              </a:rPr>
              <a:t>Шта матуру чини државним испитом?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32"/>
          <p:cNvSpPr txBox="1"/>
          <p:nvPr/>
        </p:nvSpPr>
        <p:spPr>
          <a:xfrm>
            <a:off x="0" y="0"/>
            <a:ext cx="3647100" cy="369300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КОНЦЕПТ ДРЖАВНЕ МАТУРЕ</a:t>
            </a:r>
            <a:endParaRPr/>
          </a:p>
        </p:txBody>
      </p:sp>
      <p:sp>
        <p:nvSpPr>
          <p:cNvPr id="249" name="Google Shape;249;p32"/>
          <p:cNvSpPr/>
          <p:nvPr/>
        </p:nvSpPr>
        <p:spPr>
          <a:xfrm>
            <a:off x="835500" y="2732375"/>
            <a:ext cx="3240000" cy="306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437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08000" rIns="0" bIns="108000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solidFill>
                  <a:srgbClr val="1E4E79"/>
                </a:solidFill>
              </a:rPr>
              <a:t>ИСТИ ТЕСТ</a:t>
            </a:r>
            <a:br>
              <a:rPr lang="sr-Cyrl-RS" sz="2400" b="1" dirty="0">
                <a:solidFill>
                  <a:srgbClr val="1E4E79"/>
                </a:solidFill>
              </a:rPr>
            </a:br>
            <a:endParaRPr lang="sr-Cyrl-RS" sz="800" b="1" dirty="0">
              <a:solidFill>
                <a:srgbClr val="1E4E79"/>
              </a:solidFill>
            </a:endParaRPr>
          </a:p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dirty="0">
                <a:solidFill>
                  <a:schemeClr val="tx1"/>
                </a:solidFill>
              </a:rPr>
              <a:t>Сви кандидати полажу исти тест </a:t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sr-Cyrl-RS" sz="2400" dirty="0">
                <a:solidFill>
                  <a:schemeClr val="tx1"/>
                </a:solidFill>
              </a:rPr>
              <a:t>за сваки од испита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250" name="Google Shape;250;p32"/>
          <p:cNvSpPr/>
          <p:nvPr/>
        </p:nvSpPr>
        <p:spPr>
          <a:xfrm>
            <a:off x="4340811" y="2732375"/>
            <a:ext cx="3240000" cy="306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08000" rIns="0" bIns="108000" anchor="ctr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solidFill>
                  <a:srgbClr val="1E4E79"/>
                </a:solidFill>
              </a:rPr>
              <a:t>ИСТИ УСЛОВИ</a:t>
            </a:r>
            <a:br>
              <a:rPr lang="sr-Cyrl-RS" sz="2400" b="1" dirty="0">
                <a:solidFill>
                  <a:srgbClr val="1E4E79"/>
                </a:solidFill>
              </a:rPr>
            </a:br>
            <a:r>
              <a:rPr lang="sr-Cyrl-RS" sz="2400" dirty="0">
                <a:solidFill>
                  <a:schemeClr val="tx1"/>
                </a:solidFill>
              </a:rPr>
              <a:t>Сви кандидати испит полажу </a:t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sr-Cyrl-RS" sz="2400" dirty="0">
                <a:solidFill>
                  <a:schemeClr val="tx1"/>
                </a:solidFill>
              </a:rPr>
              <a:t>истог дана,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sr-Cyrl-RS" sz="2400" dirty="0">
                <a:solidFill>
                  <a:schemeClr val="tx1"/>
                </a:solidFill>
              </a:rPr>
              <a:t>у исто време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sr-Cyrl-RS" sz="2400" dirty="0">
                <a:solidFill>
                  <a:schemeClr val="tx1"/>
                </a:solidFill>
              </a:rPr>
              <a:t>и под истим условима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251" name="Google Shape;251;p32"/>
          <p:cNvSpPr/>
          <p:nvPr/>
        </p:nvSpPr>
        <p:spPr>
          <a:xfrm>
            <a:off x="7845900" y="2732375"/>
            <a:ext cx="3240000" cy="306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08000" rIns="0" bIns="1080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b="1" dirty="0">
                <a:solidFill>
                  <a:srgbClr val="1E4E79"/>
                </a:solidFill>
              </a:rPr>
              <a:t>ЕКСТЕРНО ОЦЕЊИВАЊЕ</a:t>
            </a:r>
            <a:br>
              <a:rPr lang="sr-Cyrl-RS" sz="2400" b="1" dirty="0">
                <a:solidFill>
                  <a:srgbClr val="1E4E79"/>
                </a:solidFill>
              </a:rPr>
            </a:br>
            <a:br>
              <a:rPr lang="sr-Cyrl-RS" sz="1000" b="1" dirty="0">
                <a:solidFill>
                  <a:srgbClr val="1E4E79"/>
                </a:solidFill>
              </a:rPr>
            </a:br>
            <a:r>
              <a:rPr lang="sr-Cyrl-RS" sz="2400" dirty="0">
                <a:solidFill>
                  <a:schemeClr val="tx1"/>
                </a:solidFill>
              </a:rPr>
              <a:t>Према упутству које израђују РГ; прегледач не прегледа тестове кандидата из </a:t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sr-Cyrl-RS" sz="2400" dirty="0">
                <a:solidFill>
                  <a:schemeClr val="tx1"/>
                </a:solidFill>
              </a:rPr>
              <a:t>своје школе</a:t>
            </a:r>
            <a:endParaRPr sz="2400" dirty="0">
              <a:solidFill>
                <a:schemeClr val="tx1"/>
              </a:solidFill>
            </a:endParaRPr>
          </a:p>
        </p:txBody>
      </p:sp>
      <p:cxnSp>
        <p:nvCxnSpPr>
          <p:cNvPr id="252" name="Google Shape;252;p32"/>
          <p:cNvCxnSpPr>
            <a:stCxn id="253" idx="3"/>
          </p:cNvCxnSpPr>
          <p:nvPr/>
        </p:nvCxnSpPr>
        <p:spPr>
          <a:xfrm flipV="1">
            <a:off x="9451350" y="1649353"/>
            <a:ext cx="14550" cy="1528"/>
          </a:xfrm>
          <a:prstGeom prst="straightConnector1">
            <a:avLst/>
          </a:prstGeom>
          <a:noFill/>
          <a:ln w="9525" cap="flat" cmpd="sng">
            <a:solidFill>
              <a:srgbClr val="00437A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54" name="Google Shape;254;p32"/>
          <p:cNvGrpSpPr/>
          <p:nvPr/>
        </p:nvGrpSpPr>
        <p:grpSpPr>
          <a:xfrm>
            <a:off x="8893350" y="1515263"/>
            <a:ext cx="1116000" cy="1116000"/>
            <a:chOff x="1800375" y="1515263"/>
            <a:chExt cx="1145100" cy="1103400"/>
          </a:xfrm>
        </p:grpSpPr>
        <p:sp>
          <p:nvSpPr>
            <p:cNvPr id="255" name="Google Shape;255;p32"/>
            <p:cNvSpPr/>
            <p:nvPr/>
          </p:nvSpPr>
          <p:spPr>
            <a:xfrm>
              <a:off x="1800375" y="1515263"/>
              <a:ext cx="1145100" cy="1103400"/>
            </a:xfrm>
            <a:prstGeom prst="ellipse">
              <a:avLst/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2"/>
            <p:cNvSpPr/>
            <p:nvPr/>
          </p:nvSpPr>
          <p:spPr>
            <a:xfrm>
              <a:off x="2065725" y="1649350"/>
              <a:ext cx="614400" cy="801300"/>
            </a:xfrm>
            <a:prstGeom prst="snip1Rect">
              <a:avLst>
                <a:gd name="adj" fmla="val 16667"/>
              </a:avLst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/>
            </a:p>
          </p:txBody>
        </p:sp>
        <p:cxnSp>
          <p:nvCxnSpPr>
            <p:cNvPr id="256" name="Google Shape;256;p32"/>
            <p:cNvCxnSpPr/>
            <p:nvPr/>
          </p:nvCxnSpPr>
          <p:spPr>
            <a:xfrm>
              <a:off x="2250975" y="1836000"/>
              <a:ext cx="271200" cy="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7" name="Google Shape;257;p32"/>
            <p:cNvCxnSpPr/>
            <p:nvPr/>
          </p:nvCxnSpPr>
          <p:spPr>
            <a:xfrm>
              <a:off x="2250975" y="1782125"/>
              <a:ext cx="348600" cy="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8" name="Google Shape;258;p32"/>
            <p:cNvCxnSpPr/>
            <p:nvPr/>
          </p:nvCxnSpPr>
          <p:spPr>
            <a:xfrm>
              <a:off x="2250975" y="2030400"/>
              <a:ext cx="243900" cy="90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9" name="Google Shape;259;p32"/>
            <p:cNvCxnSpPr/>
            <p:nvPr/>
          </p:nvCxnSpPr>
          <p:spPr>
            <a:xfrm>
              <a:off x="2250975" y="1976500"/>
              <a:ext cx="320100" cy="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0" name="Google Shape;260;p32"/>
            <p:cNvCxnSpPr/>
            <p:nvPr/>
          </p:nvCxnSpPr>
          <p:spPr>
            <a:xfrm>
              <a:off x="2250975" y="2254425"/>
              <a:ext cx="243900" cy="90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1" name="Google Shape;261;p32"/>
            <p:cNvCxnSpPr/>
            <p:nvPr/>
          </p:nvCxnSpPr>
          <p:spPr>
            <a:xfrm>
              <a:off x="2250975" y="2200325"/>
              <a:ext cx="353400" cy="180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62" name="Google Shape;262;p32"/>
            <p:cNvSpPr/>
            <p:nvPr/>
          </p:nvSpPr>
          <p:spPr>
            <a:xfrm>
              <a:off x="2117400" y="1976500"/>
              <a:ext cx="91450" cy="74126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/>
              <a:r>
                <a:rPr b="0" i="0">
                  <a:ln w="9525" cap="flat" cmpd="sng">
                    <a:solidFill>
                      <a:srgbClr val="00437A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solidFill>
                    <a:srgbClr val="00437A"/>
                  </a:solidFill>
                  <a:latin typeface="Arial"/>
                </a:rPr>
                <a:t>X</a:t>
              </a:r>
            </a:p>
          </p:txBody>
        </p:sp>
        <p:sp>
          <p:nvSpPr>
            <p:cNvPr id="263" name="Google Shape;263;p32"/>
            <p:cNvSpPr txBox="1"/>
            <p:nvPr/>
          </p:nvSpPr>
          <p:spPr>
            <a:xfrm>
              <a:off x="2013575" y="2057875"/>
              <a:ext cx="2907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sr-Cyrl-RS" sz="1300" b="1" dirty="0">
                  <a:solidFill>
                    <a:srgbClr val="1E4E79"/>
                  </a:solidFill>
                </a:rPr>
                <a:t>✔</a:t>
              </a:r>
              <a:endParaRPr sz="1300" dirty="0"/>
            </a:p>
          </p:txBody>
        </p:sp>
        <p:sp>
          <p:nvSpPr>
            <p:cNvPr id="264" name="Google Shape;264;p32"/>
            <p:cNvSpPr txBox="1"/>
            <p:nvPr/>
          </p:nvSpPr>
          <p:spPr>
            <a:xfrm>
              <a:off x="2013575" y="1620775"/>
              <a:ext cx="290700" cy="38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r-Cyrl-RS" sz="1300" b="1">
                  <a:solidFill>
                    <a:srgbClr val="1E4E79"/>
                  </a:solidFill>
                </a:rPr>
                <a:t>✔</a:t>
              </a:r>
              <a:endParaRPr sz="1300"/>
            </a:p>
          </p:txBody>
        </p:sp>
      </p:grpSp>
      <p:grpSp>
        <p:nvGrpSpPr>
          <p:cNvPr id="265" name="Google Shape;265;p32"/>
          <p:cNvGrpSpPr/>
          <p:nvPr/>
        </p:nvGrpSpPr>
        <p:grpSpPr>
          <a:xfrm>
            <a:off x="1882950" y="1536075"/>
            <a:ext cx="1116000" cy="1116000"/>
            <a:chOff x="1882950" y="1515250"/>
            <a:chExt cx="1145100" cy="1103400"/>
          </a:xfrm>
        </p:grpSpPr>
        <p:sp>
          <p:nvSpPr>
            <p:cNvPr id="266" name="Google Shape;266;p32"/>
            <p:cNvSpPr/>
            <p:nvPr/>
          </p:nvSpPr>
          <p:spPr>
            <a:xfrm>
              <a:off x="1882950" y="1515250"/>
              <a:ext cx="1145100" cy="1103400"/>
            </a:xfrm>
            <a:prstGeom prst="ellipse">
              <a:avLst/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2"/>
            <p:cNvSpPr/>
            <p:nvPr/>
          </p:nvSpPr>
          <p:spPr>
            <a:xfrm>
              <a:off x="2148300" y="1649338"/>
              <a:ext cx="614400" cy="801300"/>
            </a:xfrm>
            <a:prstGeom prst="snip1Rect">
              <a:avLst>
                <a:gd name="adj" fmla="val 16667"/>
              </a:avLst>
            </a:prstGeom>
            <a:noFill/>
            <a:ln w="3810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8" name="Google Shape;268;p32"/>
            <p:cNvCxnSpPr/>
            <p:nvPr/>
          </p:nvCxnSpPr>
          <p:spPr>
            <a:xfrm>
              <a:off x="2333550" y="1835988"/>
              <a:ext cx="271200" cy="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9" name="Google Shape;269;p32"/>
            <p:cNvCxnSpPr/>
            <p:nvPr/>
          </p:nvCxnSpPr>
          <p:spPr>
            <a:xfrm>
              <a:off x="2333550" y="1782113"/>
              <a:ext cx="348600" cy="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0" name="Google Shape;270;p32"/>
            <p:cNvCxnSpPr/>
            <p:nvPr/>
          </p:nvCxnSpPr>
          <p:spPr>
            <a:xfrm>
              <a:off x="2333550" y="2030388"/>
              <a:ext cx="243900" cy="90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1" name="Google Shape;271;p32"/>
            <p:cNvCxnSpPr/>
            <p:nvPr/>
          </p:nvCxnSpPr>
          <p:spPr>
            <a:xfrm>
              <a:off x="2333550" y="1976488"/>
              <a:ext cx="320100" cy="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2" name="Google Shape;272;p32"/>
            <p:cNvCxnSpPr/>
            <p:nvPr/>
          </p:nvCxnSpPr>
          <p:spPr>
            <a:xfrm>
              <a:off x="2333550" y="2254413"/>
              <a:ext cx="243900" cy="90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3" name="Google Shape;273;p32"/>
            <p:cNvCxnSpPr/>
            <p:nvPr/>
          </p:nvCxnSpPr>
          <p:spPr>
            <a:xfrm>
              <a:off x="2333550" y="2200313"/>
              <a:ext cx="353400" cy="1800"/>
            </a:xfrm>
            <a:prstGeom prst="straightConnector1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0" animBg="1"/>
      <p:bldP spid="250" grpId="0" animBg="1"/>
      <p:bldP spid="2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35"/>
          <p:cNvSpPr txBox="1"/>
          <p:nvPr/>
        </p:nvSpPr>
        <p:spPr>
          <a:xfrm>
            <a:off x="838080" y="241161"/>
            <a:ext cx="10515240" cy="1024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Државна матура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25" name="Google Shape;425;p35"/>
          <p:cNvGraphicFramePr/>
          <p:nvPr>
            <p:extLst>
              <p:ext uri="{D42A27DB-BD31-4B8C-83A1-F6EECF244321}">
                <p14:modId xmlns:p14="http://schemas.microsoft.com/office/powerpoint/2010/main" val="4136412789"/>
              </p:ext>
            </p:extLst>
          </p:nvPr>
        </p:nvGraphicFramePr>
        <p:xfrm>
          <a:off x="520550" y="1068098"/>
          <a:ext cx="11150300" cy="4881044"/>
        </p:xfrm>
        <a:graphic>
          <a:graphicData uri="http://schemas.openxmlformats.org/drawingml/2006/table">
            <a:tbl>
              <a:tblPr>
                <a:noFill/>
                <a:tableStyleId>{A35EAAAA-973E-4E6F-B7E1-74A95E15BE40}</a:tableStyleId>
              </a:tblPr>
              <a:tblGrid>
                <a:gridCol w="371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8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Cyrl-R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Општа матура</a:t>
                      </a:r>
                      <a:endParaRPr sz="18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4E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Cyrl-R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Уметничка матура</a:t>
                      </a:r>
                      <a:endParaRPr sz="18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4E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Cyrl-RS" sz="1800" b="1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Стручна матура</a:t>
                      </a:r>
                      <a:endParaRPr sz="18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E4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666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Cyrl-RS" sz="18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Обавезни део</a:t>
                      </a:r>
                      <a:br>
                        <a:rPr lang="sr-Cyrl-RS" sz="1800" u="none" strike="noStrike" cap="none"/>
                      </a:br>
                      <a:r>
                        <a:rPr lang="sr-Cyrl-RS" sz="1800" b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(испити из три предмета)</a:t>
                      </a:r>
                      <a:endParaRPr sz="1800" b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1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9682">
                <a:tc>
                  <a:txBody>
                    <a:bodyPr/>
                    <a:lstStyle/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Српски језик и књижевност, односно матерњи језик и књижевност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Математика</a:t>
                      </a: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Општеобразовни предмет са Листе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Српски језик и књижевност, односно матерњи језик и књижевност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Математика (</a:t>
                      </a:r>
                      <a:r>
                        <a:rPr lang="sr-Cyrl-RS" sz="1600" b="0" strike="noStrike" spc="-1" noProof="0" dirty="0">
                          <a:solidFill>
                            <a:srgbClr val="000000"/>
                          </a:solidFill>
                          <a:latin typeface="Arial"/>
                        </a:rPr>
                        <a:t>општеобразовни предмет са </a:t>
                      </a:r>
                      <a:r>
                        <a:rPr lang="sr-Cyrl-RS" sz="1600" b="0" i="0" u="none" strike="noStrike" cap="none" spc="-1" noProof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Листе за ученике који математику уче мање од две године)</a:t>
                      </a: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Уметнички испит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Српски језик и књижевност, односно матерњи језик и књижевност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Математика (</a:t>
                      </a:r>
                      <a:r>
                        <a:rPr lang="sr-Cyrl-RS" sz="1600" b="0" strike="noStrike" spc="-1" noProof="0" dirty="0">
                          <a:solidFill>
                            <a:srgbClr val="000000"/>
                          </a:solidFill>
                          <a:latin typeface="Arial"/>
                        </a:rPr>
                        <a:t>општеобразовни предмет са </a:t>
                      </a:r>
                      <a:r>
                        <a:rPr lang="sr-Cyrl-RS" sz="1600" b="0" i="0" u="none" strike="noStrike" cap="none" spc="-1" noProof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Листе за ученике који математику уче мање од две године)</a:t>
                      </a:r>
                      <a:endParaRPr lang="sr-Cyrl-RS" sz="1600" b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343080" marR="0" lvl="0" indent="-34272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0000"/>
                        </a:buClr>
                        <a:buSzPts val="1600"/>
                        <a:buFont typeface="Calibri"/>
                        <a:buAutoNum type="arabicPeriod"/>
                      </a:pPr>
                      <a:r>
                        <a:rPr lang="sr-Cyrl-RS" sz="16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Стручни испит (тест за проверу стручно-теоријских знања + матурски практични рад) </a:t>
                      </a:r>
                      <a:endParaRPr sz="16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280"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Cyrl-RS" sz="15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У </a:t>
                      </a:r>
                      <a:r>
                        <a:rPr lang="sr-Cyrl-RS" sz="1500" b="1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изборном делу</a:t>
                      </a:r>
                      <a:r>
                        <a:rPr lang="sr-Cyrl-RS" sz="15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предмети се могу бирати само са Листе и једино ограничење је у томе да се не могу бирати предмети који су већ одабрани у обавезном делу.</a:t>
                      </a:r>
                      <a:endParaRPr sz="15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Cyrl-RS" sz="15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Број изборних предмета које сваки кандидат може одабрати је </a:t>
                      </a:r>
                      <a:r>
                        <a:rPr lang="sr-Cyrl-RS" sz="1500" b="1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неограничен</a:t>
                      </a:r>
                      <a:r>
                        <a:rPr lang="sr-Cyrl-RS" sz="15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sz="15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Cyrl-RS" sz="15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Кад кандидат изабере додатне испите са Листе у изборном делу државне матуре, тај део матуре постаје </a:t>
                      </a:r>
                      <a:r>
                        <a:rPr lang="sr-Cyrl-RS" sz="1500" b="1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обавезан</a:t>
                      </a:r>
                      <a:r>
                        <a:rPr lang="sr-Cyrl-RS" sz="1500" b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sz="1500" b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2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1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26" name="Google Shape;426;p35"/>
          <p:cNvSpPr txBox="1"/>
          <p:nvPr/>
        </p:nvSpPr>
        <p:spPr>
          <a:xfrm>
            <a:off x="0" y="0"/>
            <a:ext cx="3647209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sr-Cyrl-RS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КОНЦЕПТ ДРЖАВНЕ МАТУРЕ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4"/>
          <p:cNvSpPr txBox="1"/>
          <p:nvPr/>
        </p:nvSpPr>
        <p:spPr>
          <a:xfrm>
            <a:off x="422207" y="347384"/>
            <a:ext cx="11195400" cy="13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000" strike="noStrike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Листа општеобразовних наставних предмета</a:t>
            </a:r>
            <a:endParaRPr sz="40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34"/>
          <p:cNvSpPr txBox="1"/>
          <p:nvPr/>
        </p:nvSpPr>
        <p:spPr>
          <a:xfrm>
            <a:off x="20550" y="-12940"/>
            <a:ext cx="3647100" cy="369300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sr-Cyrl-RS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КОНЦЕПТ ДРЖАВНЕ МАТУРЕ</a:t>
            </a:r>
            <a:endParaRPr/>
          </a:p>
        </p:txBody>
      </p:sp>
      <p:sp>
        <p:nvSpPr>
          <p:cNvPr id="291" name="Google Shape;291;p34"/>
          <p:cNvSpPr/>
          <p:nvPr/>
        </p:nvSpPr>
        <p:spPr>
          <a:xfrm>
            <a:off x="375781" y="1778900"/>
            <a:ext cx="2250044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437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1" dirty="0"/>
              <a:t>СРПСКИ /</a:t>
            </a:r>
            <a:br>
              <a:rPr lang="sr-Cyrl-RS" sz="2000" b="1" dirty="0"/>
            </a:br>
            <a:r>
              <a:rPr lang="sr-Cyrl-RS" sz="2000" b="1" dirty="0"/>
              <a:t>МАТЕРЊИ* ЈЕЗИК И</a:t>
            </a:r>
            <a:r>
              <a:rPr lang="sr-Cyrl-RS" sz="1900" b="1" dirty="0"/>
              <a:t> КЊИЖЕВНОСТ</a:t>
            </a:r>
            <a:endParaRPr sz="1900" b="1" dirty="0"/>
          </a:p>
        </p:txBody>
      </p:sp>
      <p:sp>
        <p:nvSpPr>
          <p:cNvPr id="293" name="Google Shape;293;p34"/>
          <p:cNvSpPr/>
          <p:nvPr/>
        </p:nvSpPr>
        <p:spPr>
          <a:xfrm>
            <a:off x="7301266" y="3981075"/>
            <a:ext cx="2160000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437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1" dirty="0"/>
              <a:t>СТРАНИ ЈЕЗИК</a:t>
            </a:r>
            <a:br>
              <a:rPr lang="sr-Cyrl-RS" sz="2000" dirty="0"/>
            </a:br>
            <a:r>
              <a:rPr lang="sr-Cyrl-RS" dirty="0">
                <a:solidFill>
                  <a:schemeClr val="dk1"/>
                </a:solidFill>
              </a:rPr>
              <a:t>Енглески, Италијански, Немачки, Руски, Француски, Шпански</a:t>
            </a:r>
            <a:endParaRPr dirty="0"/>
          </a:p>
        </p:txBody>
      </p:sp>
      <p:sp>
        <p:nvSpPr>
          <p:cNvPr id="294" name="Google Shape;294;p34"/>
          <p:cNvSpPr/>
          <p:nvPr/>
        </p:nvSpPr>
        <p:spPr>
          <a:xfrm>
            <a:off x="9590683" y="3981075"/>
            <a:ext cx="2160000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437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1" dirty="0"/>
              <a:t>СРПСКИ КАО НЕМАТЕРЊИ ЈЕЗИК</a:t>
            </a:r>
            <a:br>
              <a:rPr lang="sr-Cyrl-RS" sz="2000" dirty="0"/>
            </a:br>
            <a:r>
              <a:rPr lang="sr-Cyrl-RS" dirty="0">
                <a:solidFill>
                  <a:schemeClr val="dk1"/>
                </a:solidFill>
              </a:rPr>
              <a:t>само за</a:t>
            </a:r>
            <a:br>
              <a:rPr lang="sr-Cyrl-RS" dirty="0">
                <a:solidFill>
                  <a:schemeClr val="dk1"/>
                </a:solidFill>
              </a:rPr>
            </a:br>
            <a:r>
              <a:rPr lang="sr-Cyrl-RS" dirty="0">
                <a:solidFill>
                  <a:schemeClr val="dk1"/>
                </a:solidFill>
              </a:rPr>
              <a:t>националне мањине</a:t>
            </a:r>
            <a:endParaRPr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E1BB8E-E5DB-A744-82C6-906DC759B754}"/>
              </a:ext>
            </a:extLst>
          </p:cNvPr>
          <p:cNvGrpSpPr/>
          <p:nvPr/>
        </p:nvGrpSpPr>
        <p:grpSpPr>
          <a:xfrm>
            <a:off x="2729045" y="1778900"/>
            <a:ext cx="2160000" cy="1800000"/>
            <a:chOff x="2844150" y="4261125"/>
            <a:chExt cx="2160000" cy="1800000"/>
          </a:xfrm>
        </p:grpSpPr>
        <p:sp>
          <p:nvSpPr>
            <p:cNvPr id="295" name="Google Shape;295;p34"/>
            <p:cNvSpPr/>
            <p:nvPr/>
          </p:nvSpPr>
          <p:spPr>
            <a:xfrm>
              <a:off x="2844150" y="4261125"/>
              <a:ext cx="2160000" cy="1800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sr-Cyrl-RS" sz="2000" b="1" dirty="0">
                  <a:solidFill>
                    <a:schemeClr val="dk1"/>
                  </a:solidFill>
                </a:rPr>
                <a:t>МАТЕМАТИКА</a:t>
              </a:r>
              <a:endParaRPr b="1" dirty="0"/>
            </a:p>
          </p:txBody>
        </p:sp>
        <p:grpSp>
          <p:nvGrpSpPr>
            <p:cNvPr id="297" name="Google Shape;297;p34"/>
            <p:cNvGrpSpPr/>
            <p:nvPr/>
          </p:nvGrpSpPr>
          <p:grpSpPr>
            <a:xfrm>
              <a:off x="3144875" y="4891125"/>
              <a:ext cx="1550100" cy="1033500"/>
              <a:chOff x="2078075" y="4586325"/>
              <a:chExt cx="1550100" cy="1033500"/>
            </a:xfrm>
          </p:grpSpPr>
          <p:sp>
            <p:nvSpPr>
              <p:cNvPr id="298" name="Google Shape;298;p34"/>
              <p:cNvSpPr/>
              <p:nvPr/>
            </p:nvSpPr>
            <p:spPr>
              <a:xfrm>
                <a:off x="2078075" y="4586325"/>
                <a:ext cx="1550100" cy="1033500"/>
              </a:xfrm>
              <a:prstGeom prst="rect">
                <a:avLst/>
              </a:prstGeom>
              <a:noFill/>
              <a:ln w="28575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299" name="Google Shape;299;p34"/>
              <p:cNvCxnSpPr>
                <a:stCxn id="298" idx="1"/>
                <a:endCxn id="298" idx="3"/>
              </p:cNvCxnSpPr>
              <p:nvPr/>
            </p:nvCxnSpPr>
            <p:spPr>
              <a:xfrm>
                <a:off x="2078075" y="5103075"/>
                <a:ext cx="1550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437A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0" name="Google Shape;300;p34"/>
              <p:cNvCxnSpPr/>
              <p:nvPr/>
            </p:nvCxnSpPr>
            <p:spPr>
              <a:xfrm>
                <a:off x="2078075" y="5255475"/>
                <a:ext cx="1550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437A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1" name="Google Shape;301;p34"/>
              <p:cNvCxnSpPr/>
              <p:nvPr/>
            </p:nvCxnSpPr>
            <p:spPr>
              <a:xfrm>
                <a:off x="2078075" y="5407875"/>
                <a:ext cx="1550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437A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2" name="Google Shape;302;p34"/>
              <p:cNvCxnSpPr/>
              <p:nvPr/>
            </p:nvCxnSpPr>
            <p:spPr>
              <a:xfrm>
                <a:off x="2078075" y="4950675"/>
                <a:ext cx="1550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437A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3" name="Google Shape;303;p34"/>
              <p:cNvCxnSpPr/>
              <p:nvPr/>
            </p:nvCxnSpPr>
            <p:spPr>
              <a:xfrm>
                <a:off x="2078075" y="4798275"/>
                <a:ext cx="15501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437A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04" name="Google Shape;304;p34"/>
              <p:cNvSpPr/>
              <p:nvPr/>
            </p:nvSpPr>
            <p:spPr>
              <a:xfrm>
                <a:off x="2088000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34"/>
              <p:cNvSpPr/>
              <p:nvPr/>
            </p:nvSpPr>
            <p:spPr>
              <a:xfrm>
                <a:off x="2203775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34"/>
              <p:cNvSpPr/>
              <p:nvPr/>
            </p:nvSpPr>
            <p:spPr>
              <a:xfrm>
                <a:off x="2091600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34"/>
              <p:cNvSpPr/>
              <p:nvPr/>
            </p:nvSpPr>
            <p:spPr>
              <a:xfrm>
                <a:off x="2432375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34"/>
              <p:cNvSpPr/>
              <p:nvPr/>
            </p:nvSpPr>
            <p:spPr>
              <a:xfrm>
                <a:off x="2091600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309;p34"/>
              <p:cNvSpPr/>
              <p:nvPr/>
            </p:nvSpPr>
            <p:spPr>
              <a:xfrm>
                <a:off x="2091600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34"/>
              <p:cNvSpPr/>
              <p:nvPr/>
            </p:nvSpPr>
            <p:spPr>
              <a:xfrm>
                <a:off x="2203775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34"/>
              <p:cNvSpPr/>
              <p:nvPr/>
            </p:nvSpPr>
            <p:spPr>
              <a:xfrm>
                <a:off x="2318400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34"/>
              <p:cNvSpPr/>
              <p:nvPr/>
            </p:nvSpPr>
            <p:spPr>
              <a:xfrm>
                <a:off x="2203775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34"/>
              <p:cNvSpPr/>
              <p:nvPr/>
            </p:nvSpPr>
            <p:spPr>
              <a:xfrm>
                <a:off x="2244000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34"/>
              <p:cNvSpPr/>
              <p:nvPr/>
            </p:nvSpPr>
            <p:spPr>
              <a:xfrm>
                <a:off x="3387600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34"/>
              <p:cNvSpPr/>
              <p:nvPr/>
            </p:nvSpPr>
            <p:spPr>
              <a:xfrm>
                <a:off x="3499175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34"/>
              <p:cNvSpPr/>
              <p:nvPr/>
            </p:nvSpPr>
            <p:spPr>
              <a:xfrm>
                <a:off x="2318400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34"/>
              <p:cNvSpPr/>
              <p:nvPr/>
            </p:nvSpPr>
            <p:spPr>
              <a:xfrm>
                <a:off x="2440800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34"/>
              <p:cNvSpPr/>
              <p:nvPr/>
            </p:nvSpPr>
            <p:spPr>
              <a:xfrm>
                <a:off x="2556000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34"/>
              <p:cNvSpPr/>
              <p:nvPr/>
            </p:nvSpPr>
            <p:spPr>
              <a:xfrm>
                <a:off x="2432375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34"/>
              <p:cNvSpPr/>
              <p:nvPr/>
            </p:nvSpPr>
            <p:spPr>
              <a:xfrm>
                <a:off x="3194375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34"/>
              <p:cNvSpPr/>
              <p:nvPr/>
            </p:nvSpPr>
            <p:spPr>
              <a:xfrm>
                <a:off x="3346775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34"/>
              <p:cNvSpPr/>
              <p:nvPr/>
            </p:nvSpPr>
            <p:spPr>
              <a:xfrm>
                <a:off x="3499175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34"/>
              <p:cNvSpPr/>
              <p:nvPr/>
            </p:nvSpPr>
            <p:spPr>
              <a:xfrm>
                <a:off x="2091600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34"/>
              <p:cNvSpPr/>
              <p:nvPr/>
            </p:nvSpPr>
            <p:spPr>
              <a:xfrm>
                <a:off x="2203775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34"/>
              <p:cNvSpPr/>
              <p:nvPr/>
            </p:nvSpPr>
            <p:spPr>
              <a:xfrm>
                <a:off x="2432375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34"/>
              <p:cNvSpPr/>
              <p:nvPr/>
            </p:nvSpPr>
            <p:spPr>
              <a:xfrm>
                <a:off x="3041975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34"/>
              <p:cNvSpPr/>
              <p:nvPr/>
            </p:nvSpPr>
            <p:spPr>
              <a:xfrm>
                <a:off x="3194375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34"/>
              <p:cNvSpPr/>
              <p:nvPr/>
            </p:nvSpPr>
            <p:spPr>
              <a:xfrm>
                <a:off x="3346775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34"/>
              <p:cNvSpPr/>
              <p:nvPr/>
            </p:nvSpPr>
            <p:spPr>
              <a:xfrm>
                <a:off x="3499175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34"/>
              <p:cNvSpPr/>
              <p:nvPr/>
            </p:nvSpPr>
            <p:spPr>
              <a:xfrm>
                <a:off x="3041975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34"/>
              <p:cNvSpPr/>
              <p:nvPr/>
            </p:nvSpPr>
            <p:spPr>
              <a:xfrm>
                <a:off x="3194375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34"/>
              <p:cNvSpPr/>
              <p:nvPr/>
            </p:nvSpPr>
            <p:spPr>
              <a:xfrm>
                <a:off x="3384000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34"/>
              <p:cNvSpPr/>
              <p:nvPr/>
            </p:nvSpPr>
            <p:spPr>
              <a:xfrm>
                <a:off x="3499175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34"/>
              <p:cNvSpPr/>
              <p:nvPr/>
            </p:nvSpPr>
            <p:spPr>
              <a:xfrm>
                <a:off x="2790000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34"/>
              <p:cNvSpPr/>
              <p:nvPr/>
            </p:nvSpPr>
            <p:spPr>
              <a:xfrm>
                <a:off x="3265200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34"/>
              <p:cNvSpPr/>
              <p:nvPr/>
            </p:nvSpPr>
            <p:spPr>
              <a:xfrm>
                <a:off x="3387600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34"/>
              <p:cNvSpPr/>
              <p:nvPr/>
            </p:nvSpPr>
            <p:spPr>
              <a:xfrm>
                <a:off x="3499175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34"/>
              <p:cNvSpPr/>
              <p:nvPr/>
            </p:nvSpPr>
            <p:spPr>
              <a:xfrm>
                <a:off x="2674800" y="47484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34"/>
              <p:cNvSpPr/>
              <p:nvPr/>
            </p:nvSpPr>
            <p:spPr>
              <a:xfrm>
                <a:off x="2440800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34"/>
              <p:cNvSpPr/>
              <p:nvPr/>
            </p:nvSpPr>
            <p:spPr>
              <a:xfrm>
                <a:off x="2674800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34"/>
              <p:cNvSpPr/>
              <p:nvPr/>
            </p:nvSpPr>
            <p:spPr>
              <a:xfrm>
                <a:off x="2559600" y="49008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34"/>
              <p:cNvSpPr/>
              <p:nvPr/>
            </p:nvSpPr>
            <p:spPr>
              <a:xfrm>
                <a:off x="2632200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34"/>
              <p:cNvSpPr/>
              <p:nvPr/>
            </p:nvSpPr>
            <p:spPr>
              <a:xfrm>
                <a:off x="2866200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34"/>
              <p:cNvSpPr/>
              <p:nvPr/>
            </p:nvSpPr>
            <p:spPr>
              <a:xfrm>
                <a:off x="2751000" y="50532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34"/>
              <p:cNvSpPr/>
              <p:nvPr/>
            </p:nvSpPr>
            <p:spPr>
              <a:xfrm>
                <a:off x="2556000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34"/>
              <p:cNvSpPr/>
              <p:nvPr/>
            </p:nvSpPr>
            <p:spPr>
              <a:xfrm>
                <a:off x="2790000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34"/>
              <p:cNvSpPr/>
              <p:nvPr/>
            </p:nvSpPr>
            <p:spPr>
              <a:xfrm>
                <a:off x="2674800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34"/>
              <p:cNvSpPr/>
              <p:nvPr/>
            </p:nvSpPr>
            <p:spPr>
              <a:xfrm>
                <a:off x="3013200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34"/>
              <p:cNvSpPr/>
              <p:nvPr/>
            </p:nvSpPr>
            <p:spPr>
              <a:xfrm>
                <a:off x="3247200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34"/>
              <p:cNvSpPr/>
              <p:nvPr/>
            </p:nvSpPr>
            <p:spPr>
              <a:xfrm>
                <a:off x="3132000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34"/>
              <p:cNvSpPr/>
              <p:nvPr/>
            </p:nvSpPr>
            <p:spPr>
              <a:xfrm>
                <a:off x="2866200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34"/>
              <p:cNvSpPr/>
              <p:nvPr/>
            </p:nvSpPr>
            <p:spPr>
              <a:xfrm>
                <a:off x="2751000" y="53580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34"/>
              <p:cNvSpPr/>
              <p:nvPr/>
            </p:nvSpPr>
            <p:spPr>
              <a:xfrm>
                <a:off x="3041975" y="5205600"/>
                <a:ext cx="108000" cy="108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54" name="Google Shape;354;p34"/>
          <p:cNvSpPr txBox="1"/>
          <p:nvPr/>
        </p:nvSpPr>
        <p:spPr>
          <a:xfrm>
            <a:off x="865875" y="3544950"/>
            <a:ext cx="1466100" cy="2622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 b="1" dirty="0">
                <a:solidFill>
                  <a:schemeClr val="dk1"/>
                </a:solidFill>
              </a:rPr>
              <a:t>Албански</a:t>
            </a:r>
            <a:br>
              <a:rPr lang="sr-Cyrl-RS" sz="1800" b="1" dirty="0">
                <a:solidFill>
                  <a:schemeClr val="dk1"/>
                </a:solidFill>
              </a:rPr>
            </a:br>
            <a:r>
              <a:rPr lang="sr-Cyrl-RS" sz="1800" b="1" dirty="0">
                <a:solidFill>
                  <a:schemeClr val="dk1"/>
                </a:solidFill>
              </a:rPr>
              <a:t>Босански</a:t>
            </a:r>
            <a:br>
              <a:rPr lang="sr-Cyrl-RS" sz="1800" b="1" dirty="0">
                <a:solidFill>
                  <a:schemeClr val="dk1"/>
                </a:solidFill>
              </a:rPr>
            </a:br>
            <a:r>
              <a:rPr lang="sr-Cyrl-RS" sz="1800" b="1" dirty="0">
                <a:solidFill>
                  <a:schemeClr val="dk1"/>
                </a:solidFill>
              </a:rPr>
              <a:t>Бугарски</a:t>
            </a:r>
            <a:br>
              <a:rPr lang="sr-Cyrl-RS" sz="1800" b="1" dirty="0">
                <a:solidFill>
                  <a:schemeClr val="dk1"/>
                </a:solidFill>
              </a:rPr>
            </a:br>
            <a:r>
              <a:rPr lang="sr-Cyrl-RS" sz="1800" b="1" dirty="0">
                <a:solidFill>
                  <a:schemeClr val="dk1"/>
                </a:solidFill>
              </a:rPr>
              <a:t>Мађарски</a:t>
            </a:r>
            <a:br>
              <a:rPr lang="sr-Cyrl-RS" sz="1800" b="1" dirty="0">
                <a:solidFill>
                  <a:schemeClr val="dk1"/>
                </a:solidFill>
              </a:rPr>
            </a:br>
            <a:r>
              <a:rPr lang="sr-Cyrl-RS" sz="1800" b="1" dirty="0">
                <a:solidFill>
                  <a:schemeClr val="dk1"/>
                </a:solidFill>
              </a:rPr>
              <a:t>Румунски</a:t>
            </a:r>
            <a:br>
              <a:rPr lang="sr-Cyrl-RS" sz="1800" b="1" dirty="0">
                <a:solidFill>
                  <a:schemeClr val="dk1"/>
                </a:solidFill>
              </a:rPr>
            </a:br>
            <a:r>
              <a:rPr lang="sr-Cyrl-RS" sz="1800" b="1" dirty="0">
                <a:solidFill>
                  <a:schemeClr val="dk1"/>
                </a:solidFill>
              </a:rPr>
              <a:t>Русински</a:t>
            </a:r>
            <a:br>
              <a:rPr lang="sr-Cyrl-RS" sz="1800" b="1" dirty="0">
                <a:solidFill>
                  <a:schemeClr val="dk1"/>
                </a:solidFill>
              </a:rPr>
            </a:br>
            <a:r>
              <a:rPr lang="sr-Cyrl-RS" sz="1800" b="1" dirty="0">
                <a:solidFill>
                  <a:schemeClr val="dk1"/>
                </a:solidFill>
              </a:rPr>
              <a:t>Словачки</a:t>
            </a:r>
            <a:br>
              <a:rPr lang="sr-Cyrl-RS" sz="1800" b="1" dirty="0">
                <a:solidFill>
                  <a:schemeClr val="dk1"/>
                </a:solidFill>
              </a:rPr>
            </a:br>
            <a:r>
              <a:rPr lang="sr-Cyrl-RS" sz="1800" b="1" dirty="0">
                <a:solidFill>
                  <a:schemeClr val="dk1"/>
                </a:solidFill>
              </a:rPr>
              <a:t>Хрватски</a:t>
            </a:r>
            <a:endParaRPr sz="1800" b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4619103-43DC-624F-9329-BF35FDE82C41}"/>
              </a:ext>
            </a:extLst>
          </p:cNvPr>
          <p:cNvGrpSpPr/>
          <p:nvPr/>
        </p:nvGrpSpPr>
        <p:grpSpPr>
          <a:xfrm>
            <a:off x="2729045" y="3981075"/>
            <a:ext cx="2160000" cy="1887367"/>
            <a:chOff x="2785833" y="1765677"/>
            <a:chExt cx="2160000" cy="1887367"/>
          </a:xfrm>
        </p:grpSpPr>
        <p:sp>
          <p:nvSpPr>
            <p:cNvPr id="287" name="Google Shape;287;p34"/>
            <p:cNvSpPr/>
            <p:nvPr/>
          </p:nvSpPr>
          <p:spPr>
            <a:xfrm>
              <a:off x="2785833" y="1765677"/>
              <a:ext cx="2160000" cy="18000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sr-Cyrl-RS" sz="2000" b="1"/>
                <a:t>ГЕОГРАФИЈА</a:t>
              </a:r>
              <a:endParaRPr sz="2000" b="1"/>
            </a:p>
          </p:txBody>
        </p:sp>
        <p:grpSp>
          <p:nvGrpSpPr>
            <p:cNvPr id="365" name="Google Shape;365;p34"/>
            <p:cNvGrpSpPr/>
            <p:nvPr/>
          </p:nvGrpSpPr>
          <p:grpSpPr>
            <a:xfrm>
              <a:off x="3102533" y="1934697"/>
              <a:ext cx="1643237" cy="1718347"/>
              <a:chOff x="3102533" y="2010897"/>
              <a:chExt cx="1643237" cy="1718347"/>
            </a:xfrm>
          </p:grpSpPr>
          <p:grpSp>
            <p:nvGrpSpPr>
              <p:cNvPr id="366" name="Google Shape;366;p34"/>
              <p:cNvGrpSpPr/>
              <p:nvPr/>
            </p:nvGrpSpPr>
            <p:grpSpPr>
              <a:xfrm rot="-423919">
                <a:off x="3192306" y="2095029"/>
                <a:ext cx="1463690" cy="1550083"/>
                <a:chOff x="3241475" y="2123654"/>
                <a:chExt cx="1463700" cy="1550093"/>
              </a:xfrm>
            </p:grpSpPr>
            <p:sp>
              <p:nvSpPr>
                <p:cNvPr id="367" name="Google Shape;367;p34"/>
                <p:cNvSpPr/>
                <p:nvPr/>
              </p:nvSpPr>
              <p:spPr>
                <a:xfrm rot="-3400075">
                  <a:off x="3447293" y="2413154"/>
                  <a:ext cx="1052065" cy="1059887"/>
                </a:xfrm>
                <a:prstGeom prst="arc">
                  <a:avLst>
                    <a:gd name="adj1" fmla="val 10448714"/>
                    <a:gd name="adj2" fmla="val 45448"/>
                  </a:avLst>
                </a:prstGeom>
                <a:noFill/>
                <a:ln w="2857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8" name="Google Shape;368;p34"/>
                <p:cNvSpPr/>
                <p:nvPr/>
              </p:nvSpPr>
              <p:spPr>
                <a:xfrm>
                  <a:off x="3510000" y="2489825"/>
                  <a:ext cx="936000" cy="900000"/>
                </a:xfrm>
                <a:prstGeom prst="ellipse">
                  <a:avLst/>
                </a:prstGeom>
                <a:noFill/>
                <a:ln w="28575" cap="flat" cmpd="sng">
                  <a:solidFill>
                    <a:srgbClr val="00437A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9" name="Google Shape;369;p34"/>
                <p:cNvSpPr/>
                <p:nvPr/>
              </p:nvSpPr>
              <p:spPr>
                <a:xfrm rot="1400892">
                  <a:off x="3661221" y="2485497"/>
                  <a:ext cx="633582" cy="908656"/>
                </a:xfrm>
                <a:prstGeom prst="ellipse">
                  <a:avLst/>
                </a:prstGeom>
                <a:noFill/>
                <a:ln w="19050" cap="flat" cmpd="sng">
                  <a:solidFill>
                    <a:srgbClr val="00437A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0" name="Google Shape;370;p34"/>
                <p:cNvSpPr/>
                <p:nvPr/>
              </p:nvSpPr>
              <p:spPr>
                <a:xfrm rot="-7892842" flipH="1">
                  <a:off x="3480700" y="2370731"/>
                  <a:ext cx="1060251" cy="888546"/>
                </a:xfrm>
                <a:prstGeom prst="arc">
                  <a:avLst>
                    <a:gd name="adj1" fmla="val 13770331"/>
                    <a:gd name="adj2" fmla="val 21092817"/>
                  </a:avLst>
                </a:prstGeom>
                <a:noFill/>
                <a:ln w="19050" cap="flat" cmpd="sng">
                  <a:solidFill>
                    <a:srgbClr val="00437A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71" name="Google Shape;371;p34"/>
                <p:cNvCxnSpPr/>
                <p:nvPr/>
              </p:nvCxnSpPr>
              <p:spPr>
                <a:xfrm flipH="1">
                  <a:off x="3646800" y="3348868"/>
                  <a:ext cx="117300" cy="1491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72" name="Google Shape;372;p34"/>
                <p:cNvCxnSpPr/>
                <p:nvPr/>
              </p:nvCxnSpPr>
              <p:spPr>
                <a:xfrm flipH="1">
                  <a:off x="4244400" y="2489825"/>
                  <a:ext cx="39600" cy="67200"/>
                </a:xfrm>
                <a:prstGeom prst="straightConnector1">
                  <a:avLst/>
                </a:prstGeom>
                <a:noFill/>
                <a:ln w="38100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373" name="Google Shape;373;p34"/>
                <p:cNvSpPr/>
                <p:nvPr/>
              </p:nvSpPr>
              <p:spPr>
                <a:xfrm rot="-8996146" flipH="1">
                  <a:off x="3566250" y="2657076"/>
                  <a:ext cx="901250" cy="429192"/>
                </a:xfrm>
                <a:prstGeom prst="arc">
                  <a:avLst>
                    <a:gd name="adj1" fmla="val 11044080"/>
                    <a:gd name="adj2" fmla="val 234238"/>
                  </a:avLst>
                </a:prstGeom>
                <a:noFill/>
                <a:ln w="19050" cap="flat" cmpd="sng">
                  <a:solidFill>
                    <a:srgbClr val="00437A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4" name="Google Shape;374;p34"/>
                <p:cNvSpPr/>
                <p:nvPr/>
              </p:nvSpPr>
              <p:spPr>
                <a:xfrm rot="-3723942">
                  <a:off x="3529518" y="2783127"/>
                  <a:ext cx="892714" cy="311083"/>
                </a:xfrm>
                <a:prstGeom prst="arc">
                  <a:avLst>
                    <a:gd name="adj1" fmla="val 10699566"/>
                    <a:gd name="adj2" fmla="val 10633288"/>
                  </a:avLst>
                </a:prstGeom>
                <a:noFill/>
                <a:ln w="19050" cap="flat" cmpd="sng">
                  <a:solidFill>
                    <a:srgbClr val="00437A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5" name="Google Shape;375;p34"/>
                <p:cNvSpPr/>
                <p:nvPr/>
              </p:nvSpPr>
              <p:spPr>
                <a:xfrm rot="-8996752" flipH="1">
                  <a:off x="3718846" y="2563346"/>
                  <a:ext cx="758359" cy="352165"/>
                </a:xfrm>
                <a:prstGeom prst="arc">
                  <a:avLst>
                    <a:gd name="adj1" fmla="val 10273164"/>
                    <a:gd name="adj2" fmla="val 234238"/>
                  </a:avLst>
                </a:prstGeom>
                <a:noFill/>
                <a:ln w="19050" cap="flat" cmpd="sng">
                  <a:solidFill>
                    <a:srgbClr val="00437A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376" name="Google Shape;376;p34"/>
              <p:cNvCxnSpPr/>
              <p:nvPr/>
            </p:nvCxnSpPr>
            <p:spPr>
              <a:xfrm>
                <a:off x="3661200" y="3494725"/>
                <a:ext cx="543000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cxnSp>
        <p:nvCxnSpPr>
          <p:cNvPr id="379" name="Google Shape;379;p34"/>
          <p:cNvCxnSpPr>
            <a:stCxn id="380" idx="0"/>
            <a:endCxn id="380" idx="0"/>
          </p:cNvCxnSpPr>
          <p:nvPr/>
        </p:nvCxnSpPr>
        <p:spPr>
          <a:xfrm>
            <a:off x="6554814" y="4894989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6" name="Google Shape;286;p34"/>
          <p:cNvSpPr/>
          <p:nvPr/>
        </p:nvSpPr>
        <p:spPr>
          <a:xfrm>
            <a:off x="5030385" y="1786618"/>
            <a:ext cx="2160000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437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601"/>
              </a:spcBef>
              <a:spcAft>
                <a:spcPts val="0"/>
              </a:spcAft>
              <a:buNone/>
            </a:pPr>
            <a:r>
              <a:rPr lang="sr-Cyrl-RS" sz="2000" b="1">
                <a:solidFill>
                  <a:schemeClr val="dk1"/>
                </a:solidFill>
              </a:rPr>
              <a:t>БИОЛОГИЈА</a:t>
            </a:r>
            <a:endParaRPr sz="2000" b="1"/>
          </a:p>
        </p:txBody>
      </p:sp>
      <p:sp>
        <p:nvSpPr>
          <p:cNvPr id="288" name="Google Shape;288;p34"/>
          <p:cNvSpPr/>
          <p:nvPr/>
        </p:nvSpPr>
        <p:spPr>
          <a:xfrm>
            <a:off x="7301266" y="1786618"/>
            <a:ext cx="2160000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437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1"/>
              <a:t>ФИЗИКА</a:t>
            </a:r>
            <a:endParaRPr sz="2000" b="1"/>
          </a:p>
        </p:txBody>
      </p:sp>
      <p:sp>
        <p:nvSpPr>
          <p:cNvPr id="296" name="Google Shape;296;p34"/>
          <p:cNvSpPr/>
          <p:nvPr/>
        </p:nvSpPr>
        <p:spPr>
          <a:xfrm>
            <a:off x="9590683" y="1786618"/>
            <a:ext cx="2160000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437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b="1"/>
              <a:t>ХЕМИЈА</a:t>
            </a:r>
            <a:endParaRPr sz="2000" b="1"/>
          </a:p>
        </p:txBody>
      </p:sp>
      <p:grpSp>
        <p:nvGrpSpPr>
          <p:cNvPr id="355" name="Google Shape;355;p34"/>
          <p:cNvGrpSpPr/>
          <p:nvPr/>
        </p:nvGrpSpPr>
        <p:grpSpPr>
          <a:xfrm>
            <a:off x="7915963" y="2351365"/>
            <a:ext cx="1189200" cy="1164000"/>
            <a:chOff x="7944163" y="4825872"/>
            <a:chExt cx="1189200" cy="1164000"/>
          </a:xfrm>
        </p:grpSpPr>
        <p:grpSp>
          <p:nvGrpSpPr>
            <p:cNvPr id="356" name="Google Shape;356;p34"/>
            <p:cNvGrpSpPr/>
            <p:nvPr/>
          </p:nvGrpSpPr>
          <p:grpSpPr>
            <a:xfrm>
              <a:off x="7944163" y="4825872"/>
              <a:ext cx="1189200" cy="1164000"/>
              <a:chOff x="7989300" y="4740322"/>
              <a:chExt cx="1189200" cy="1164000"/>
            </a:xfrm>
          </p:grpSpPr>
          <p:grpSp>
            <p:nvGrpSpPr>
              <p:cNvPr id="357" name="Google Shape;357;p34"/>
              <p:cNvGrpSpPr/>
              <p:nvPr/>
            </p:nvGrpSpPr>
            <p:grpSpPr>
              <a:xfrm>
                <a:off x="7989300" y="4740322"/>
                <a:ext cx="1189200" cy="1164000"/>
                <a:chOff x="7989300" y="4740322"/>
                <a:chExt cx="1189200" cy="1164000"/>
              </a:xfrm>
            </p:grpSpPr>
            <p:sp>
              <p:nvSpPr>
                <p:cNvPr id="358" name="Google Shape;358;p34"/>
                <p:cNvSpPr/>
                <p:nvPr/>
              </p:nvSpPr>
              <p:spPr>
                <a:xfrm rot="2700000">
                  <a:off x="8028114" y="5094917"/>
                  <a:ext cx="1111572" cy="454811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9" name="Google Shape;359;p34"/>
                <p:cNvSpPr/>
                <p:nvPr/>
              </p:nvSpPr>
              <p:spPr>
                <a:xfrm>
                  <a:off x="7989300" y="5105272"/>
                  <a:ext cx="1189200" cy="434100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0" name="Google Shape;360;p34"/>
                <p:cNvSpPr/>
                <p:nvPr/>
              </p:nvSpPr>
              <p:spPr>
                <a:xfrm rot="-2814549">
                  <a:off x="8010825" y="5091099"/>
                  <a:ext cx="1146149" cy="462448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61" name="Google Shape;361;p34"/>
              <p:cNvSpPr/>
              <p:nvPr/>
            </p:nvSpPr>
            <p:spPr>
              <a:xfrm>
                <a:off x="8406113" y="5142125"/>
                <a:ext cx="360000" cy="360000"/>
              </a:xfrm>
              <a:prstGeom prst="ellipse">
                <a:avLst/>
              </a:prstGeom>
              <a:solidFill>
                <a:srgbClr val="00437A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2" name="Google Shape;362;p34"/>
            <p:cNvSpPr/>
            <p:nvPr/>
          </p:nvSpPr>
          <p:spPr>
            <a:xfrm>
              <a:off x="8065825" y="5019700"/>
              <a:ext cx="108000" cy="108000"/>
            </a:xfrm>
            <a:prstGeom prst="ellipse">
              <a:avLst/>
            </a:prstGeom>
            <a:solidFill>
              <a:srgbClr val="00437A"/>
            </a:solidFill>
            <a:ln w="952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4"/>
            <p:cNvSpPr/>
            <p:nvPr/>
          </p:nvSpPr>
          <p:spPr>
            <a:xfrm>
              <a:off x="8960200" y="5476900"/>
              <a:ext cx="108000" cy="108000"/>
            </a:xfrm>
            <a:prstGeom prst="ellipse">
              <a:avLst/>
            </a:prstGeom>
            <a:solidFill>
              <a:srgbClr val="00437A"/>
            </a:solidFill>
            <a:ln w="952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4"/>
            <p:cNvSpPr/>
            <p:nvPr/>
          </p:nvSpPr>
          <p:spPr>
            <a:xfrm>
              <a:off x="8365850" y="5743600"/>
              <a:ext cx="108000" cy="108000"/>
            </a:xfrm>
            <a:prstGeom prst="ellipse">
              <a:avLst/>
            </a:prstGeom>
            <a:solidFill>
              <a:srgbClr val="00437A"/>
            </a:solidFill>
            <a:ln w="952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" name="Google Shape;386;p34"/>
          <p:cNvGrpSpPr/>
          <p:nvPr/>
        </p:nvGrpSpPr>
        <p:grpSpPr>
          <a:xfrm>
            <a:off x="5646525" y="2337188"/>
            <a:ext cx="1193408" cy="1167399"/>
            <a:chOff x="5551200" y="4815895"/>
            <a:chExt cx="1193408" cy="1167399"/>
          </a:xfrm>
        </p:grpSpPr>
        <p:grpSp>
          <p:nvGrpSpPr>
            <p:cNvPr id="387" name="Google Shape;387;p34"/>
            <p:cNvGrpSpPr/>
            <p:nvPr/>
          </p:nvGrpSpPr>
          <p:grpSpPr>
            <a:xfrm>
              <a:off x="5551200" y="4815895"/>
              <a:ext cx="1193408" cy="1167399"/>
              <a:chOff x="5551200" y="4815895"/>
              <a:chExt cx="1193408" cy="1167399"/>
            </a:xfrm>
          </p:grpSpPr>
          <p:sp>
            <p:nvSpPr>
              <p:cNvPr id="388" name="Google Shape;388;p34"/>
              <p:cNvSpPr/>
              <p:nvPr/>
            </p:nvSpPr>
            <p:spPr>
              <a:xfrm rot="-8339361" flipH="1">
                <a:off x="5958062" y="4889795"/>
                <a:ext cx="359799" cy="359799"/>
              </a:xfrm>
              <a:prstGeom prst="teardrop">
                <a:avLst>
                  <a:gd name="adj" fmla="val 100000"/>
                </a:avLst>
              </a:prstGeom>
              <a:solidFill>
                <a:schemeClr val="lt1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34"/>
              <p:cNvSpPr/>
              <p:nvPr/>
            </p:nvSpPr>
            <p:spPr>
              <a:xfrm rot="10800000" flipH="1">
                <a:off x="5770800" y="4953600"/>
                <a:ext cx="360000" cy="360000"/>
              </a:xfrm>
              <a:prstGeom prst="teardrop">
                <a:avLst>
                  <a:gd name="adj" fmla="val 100000"/>
                </a:avLst>
              </a:prstGeom>
              <a:solidFill>
                <a:schemeClr val="lt1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34"/>
              <p:cNvSpPr/>
              <p:nvPr/>
            </p:nvSpPr>
            <p:spPr>
              <a:xfrm rot="10800000">
                <a:off x="6159600" y="4939200"/>
                <a:ext cx="359700" cy="359700"/>
              </a:xfrm>
              <a:prstGeom prst="teardrop">
                <a:avLst>
                  <a:gd name="adj" fmla="val 100000"/>
                </a:avLst>
              </a:prstGeom>
              <a:solidFill>
                <a:schemeClr val="lt1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34"/>
              <p:cNvSpPr/>
              <p:nvPr/>
            </p:nvSpPr>
            <p:spPr>
              <a:xfrm rot="-10052310">
                <a:off x="6259008" y="5078208"/>
                <a:ext cx="360083" cy="360083"/>
              </a:xfrm>
              <a:prstGeom prst="teardrop">
                <a:avLst>
                  <a:gd name="adj" fmla="val 100000"/>
                </a:avLst>
              </a:prstGeom>
              <a:solidFill>
                <a:schemeClr val="lt1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34"/>
              <p:cNvSpPr/>
              <p:nvPr/>
            </p:nvSpPr>
            <p:spPr>
              <a:xfrm rot="8866011" flipH="1">
                <a:off x="5619461" y="5111861"/>
                <a:ext cx="359978" cy="359978"/>
              </a:xfrm>
              <a:prstGeom prst="teardrop">
                <a:avLst>
                  <a:gd name="adj" fmla="val 100000"/>
                </a:avLst>
              </a:prstGeom>
              <a:solidFill>
                <a:schemeClr val="lt1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34"/>
              <p:cNvSpPr/>
              <p:nvPr/>
            </p:nvSpPr>
            <p:spPr>
              <a:xfrm rot="283915">
                <a:off x="5654737" y="5349436"/>
                <a:ext cx="360027" cy="360027"/>
              </a:xfrm>
              <a:prstGeom prst="teardrop">
                <a:avLst>
                  <a:gd name="adj" fmla="val 100000"/>
                </a:avLst>
              </a:prstGeom>
              <a:solidFill>
                <a:srgbClr val="FFFFFF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34"/>
              <p:cNvSpPr/>
              <p:nvPr/>
            </p:nvSpPr>
            <p:spPr>
              <a:xfrm rot="-1932462">
                <a:off x="5788684" y="5515084"/>
                <a:ext cx="360232" cy="360232"/>
              </a:xfrm>
              <a:prstGeom prst="teardrop">
                <a:avLst>
                  <a:gd name="adj" fmla="val 100000"/>
                </a:avLst>
              </a:prstGeom>
              <a:solidFill>
                <a:srgbClr val="FFFFFF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34"/>
              <p:cNvSpPr/>
              <p:nvPr/>
            </p:nvSpPr>
            <p:spPr>
              <a:xfrm rot="2126268" flipH="1">
                <a:off x="6003844" y="5552137"/>
                <a:ext cx="360112" cy="360112"/>
              </a:xfrm>
              <a:prstGeom prst="teardrop">
                <a:avLst>
                  <a:gd name="adj" fmla="val 100000"/>
                </a:avLst>
              </a:prstGeom>
              <a:solidFill>
                <a:srgbClr val="FFFFFF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34"/>
              <p:cNvSpPr/>
              <p:nvPr/>
            </p:nvSpPr>
            <p:spPr>
              <a:xfrm flipH="1">
                <a:off x="6195600" y="5483720"/>
                <a:ext cx="360000" cy="360000"/>
              </a:xfrm>
              <a:prstGeom prst="teardrop">
                <a:avLst>
                  <a:gd name="adj" fmla="val 100000"/>
                </a:avLst>
              </a:prstGeom>
              <a:solidFill>
                <a:schemeClr val="lt1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34"/>
              <p:cNvSpPr/>
              <p:nvPr/>
            </p:nvSpPr>
            <p:spPr>
              <a:xfrm rot="-2126268" flipH="1">
                <a:off x="6313452" y="5262244"/>
                <a:ext cx="360112" cy="360112"/>
              </a:xfrm>
              <a:prstGeom prst="teardrop">
                <a:avLst>
                  <a:gd name="adj" fmla="val 100000"/>
                </a:avLst>
              </a:prstGeom>
              <a:solidFill>
                <a:schemeClr val="lt1"/>
              </a:solidFill>
              <a:ln w="19050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8" name="Google Shape;398;p34"/>
            <p:cNvSpPr/>
            <p:nvPr/>
          </p:nvSpPr>
          <p:spPr>
            <a:xfrm>
              <a:off x="5968425" y="5219594"/>
              <a:ext cx="360000" cy="360000"/>
            </a:xfrm>
            <a:prstGeom prst="ellipse">
              <a:avLst/>
            </a:prstGeom>
            <a:solidFill>
              <a:srgbClr val="00437A"/>
            </a:solidFill>
            <a:ln w="1905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9" name="Google Shape;399;p34"/>
          <p:cNvGrpSpPr/>
          <p:nvPr/>
        </p:nvGrpSpPr>
        <p:grpSpPr>
          <a:xfrm>
            <a:off x="9853553" y="2483268"/>
            <a:ext cx="1643400" cy="875250"/>
            <a:chOff x="10058400" y="4957775"/>
            <a:chExt cx="1643400" cy="875250"/>
          </a:xfrm>
        </p:grpSpPr>
        <p:sp>
          <p:nvSpPr>
            <p:cNvPr id="400" name="Google Shape;400;p34"/>
            <p:cNvSpPr/>
            <p:nvPr/>
          </p:nvSpPr>
          <p:spPr>
            <a:xfrm>
              <a:off x="10058400" y="5042525"/>
              <a:ext cx="1643400" cy="790500"/>
            </a:xfrm>
            <a:prstGeom prst="rect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4"/>
            <p:cNvSpPr/>
            <p:nvPr/>
          </p:nvSpPr>
          <p:spPr>
            <a:xfrm>
              <a:off x="10201275" y="4994900"/>
              <a:ext cx="180900" cy="657300"/>
            </a:xfrm>
            <a:prstGeom prst="rect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4"/>
            <p:cNvSpPr/>
            <p:nvPr/>
          </p:nvSpPr>
          <p:spPr>
            <a:xfrm rot="5394299">
              <a:off x="10201278" y="5578407"/>
              <a:ext cx="180900" cy="176100"/>
            </a:xfrm>
            <a:prstGeom prst="flowChartDelay">
              <a:avLst/>
            </a:prstGeom>
            <a:solidFill>
              <a:srgbClr val="00437A"/>
            </a:solidFill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4"/>
            <p:cNvSpPr/>
            <p:nvPr/>
          </p:nvSpPr>
          <p:spPr>
            <a:xfrm>
              <a:off x="10163175" y="4957775"/>
              <a:ext cx="247800" cy="57300"/>
            </a:xfrm>
            <a:prstGeom prst="roundRect">
              <a:avLst>
                <a:gd name="adj" fmla="val 16667"/>
              </a:avLst>
            </a:prstGeom>
            <a:solidFill>
              <a:srgbClr val="00437A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4"/>
            <p:cNvSpPr/>
            <p:nvPr/>
          </p:nvSpPr>
          <p:spPr>
            <a:xfrm>
              <a:off x="10506075" y="4994900"/>
              <a:ext cx="180900" cy="657300"/>
            </a:xfrm>
            <a:prstGeom prst="rect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4"/>
            <p:cNvSpPr/>
            <p:nvPr/>
          </p:nvSpPr>
          <p:spPr>
            <a:xfrm rot="5394299">
              <a:off x="10506078" y="5578407"/>
              <a:ext cx="180900" cy="176100"/>
            </a:xfrm>
            <a:prstGeom prst="flowChartDelay">
              <a:avLst/>
            </a:prstGeom>
            <a:solidFill>
              <a:srgbClr val="00437A"/>
            </a:solidFill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4"/>
            <p:cNvSpPr/>
            <p:nvPr/>
          </p:nvSpPr>
          <p:spPr>
            <a:xfrm>
              <a:off x="10467975" y="4957775"/>
              <a:ext cx="247800" cy="57300"/>
            </a:xfrm>
            <a:prstGeom prst="roundRect">
              <a:avLst>
                <a:gd name="adj" fmla="val 16667"/>
              </a:avLst>
            </a:prstGeom>
            <a:solidFill>
              <a:srgbClr val="00437A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4"/>
            <p:cNvSpPr/>
            <p:nvPr/>
          </p:nvSpPr>
          <p:spPr>
            <a:xfrm>
              <a:off x="10810875" y="4994900"/>
              <a:ext cx="180900" cy="657300"/>
            </a:xfrm>
            <a:prstGeom prst="rect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4"/>
            <p:cNvSpPr/>
            <p:nvPr/>
          </p:nvSpPr>
          <p:spPr>
            <a:xfrm rot="5394299">
              <a:off x="10810878" y="5578407"/>
              <a:ext cx="180900" cy="176100"/>
            </a:xfrm>
            <a:prstGeom prst="flowChartDelay">
              <a:avLst/>
            </a:prstGeom>
            <a:solidFill>
              <a:srgbClr val="00437A"/>
            </a:solidFill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4"/>
            <p:cNvSpPr/>
            <p:nvPr/>
          </p:nvSpPr>
          <p:spPr>
            <a:xfrm>
              <a:off x="10772775" y="4957775"/>
              <a:ext cx="247800" cy="57300"/>
            </a:xfrm>
            <a:prstGeom prst="roundRect">
              <a:avLst>
                <a:gd name="adj" fmla="val 16667"/>
              </a:avLst>
            </a:prstGeom>
            <a:solidFill>
              <a:srgbClr val="00437A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4"/>
            <p:cNvSpPr/>
            <p:nvPr/>
          </p:nvSpPr>
          <p:spPr>
            <a:xfrm>
              <a:off x="11115675" y="4994900"/>
              <a:ext cx="180900" cy="657300"/>
            </a:xfrm>
            <a:prstGeom prst="rect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4"/>
            <p:cNvSpPr/>
            <p:nvPr/>
          </p:nvSpPr>
          <p:spPr>
            <a:xfrm rot="5394299">
              <a:off x="11115678" y="5578407"/>
              <a:ext cx="180900" cy="176100"/>
            </a:xfrm>
            <a:prstGeom prst="flowChartDelay">
              <a:avLst/>
            </a:prstGeom>
            <a:solidFill>
              <a:srgbClr val="00437A"/>
            </a:solidFill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4"/>
            <p:cNvSpPr/>
            <p:nvPr/>
          </p:nvSpPr>
          <p:spPr>
            <a:xfrm>
              <a:off x="11077575" y="4957775"/>
              <a:ext cx="247800" cy="57300"/>
            </a:xfrm>
            <a:prstGeom prst="roundRect">
              <a:avLst>
                <a:gd name="adj" fmla="val 16667"/>
              </a:avLst>
            </a:prstGeom>
            <a:solidFill>
              <a:srgbClr val="00437A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4"/>
            <p:cNvSpPr/>
            <p:nvPr/>
          </p:nvSpPr>
          <p:spPr>
            <a:xfrm>
              <a:off x="11420475" y="4994900"/>
              <a:ext cx="180900" cy="657300"/>
            </a:xfrm>
            <a:prstGeom prst="rect">
              <a:avLst/>
            </a:prstGeom>
            <a:noFill/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4"/>
            <p:cNvSpPr/>
            <p:nvPr/>
          </p:nvSpPr>
          <p:spPr>
            <a:xfrm rot="5394299">
              <a:off x="11420478" y="5578407"/>
              <a:ext cx="180900" cy="176100"/>
            </a:xfrm>
            <a:prstGeom prst="flowChartDelay">
              <a:avLst/>
            </a:prstGeom>
            <a:solidFill>
              <a:srgbClr val="00437A"/>
            </a:solidFill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4"/>
            <p:cNvSpPr/>
            <p:nvPr/>
          </p:nvSpPr>
          <p:spPr>
            <a:xfrm>
              <a:off x="11382375" y="4957775"/>
              <a:ext cx="247800" cy="57300"/>
            </a:xfrm>
            <a:prstGeom prst="roundRect">
              <a:avLst>
                <a:gd name="adj" fmla="val 16667"/>
              </a:avLst>
            </a:prstGeom>
            <a:solidFill>
              <a:srgbClr val="00437A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4"/>
            <p:cNvSpPr/>
            <p:nvPr/>
          </p:nvSpPr>
          <p:spPr>
            <a:xfrm>
              <a:off x="10507200" y="5410225"/>
              <a:ext cx="176400" cy="275400"/>
            </a:xfrm>
            <a:prstGeom prst="rect">
              <a:avLst/>
            </a:prstGeom>
            <a:solidFill>
              <a:srgbClr val="00437A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4"/>
            <p:cNvSpPr/>
            <p:nvPr/>
          </p:nvSpPr>
          <p:spPr>
            <a:xfrm>
              <a:off x="10805850" y="5300675"/>
              <a:ext cx="176400" cy="275400"/>
            </a:xfrm>
            <a:prstGeom prst="rect">
              <a:avLst/>
            </a:prstGeom>
            <a:solidFill>
              <a:srgbClr val="00437A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4"/>
            <p:cNvSpPr/>
            <p:nvPr/>
          </p:nvSpPr>
          <p:spPr>
            <a:xfrm>
              <a:off x="11420475" y="5343525"/>
              <a:ext cx="176400" cy="275400"/>
            </a:xfrm>
            <a:prstGeom prst="rect">
              <a:avLst/>
            </a:prstGeom>
            <a:solidFill>
              <a:srgbClr val="00437A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4"/>
            <p:cNvSpPr/>
            <p:nvPr/>
          </p:nvSpPr>
          <p:spPr>
            <a:xfrm>
              <a:off x="10210800" y="5300675"/>
              <a:ext cx="176400" cy="275400"/>
            </a:xfrm>
            <a:prstGeom prst="rect">
              <a:avLst/>
            </a:prstGeom>
            <a:solidFill>
              <a:srgbClr val="00437A"/>
            </a:solidFill>
            <a:ln w="28575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9971FAA-74B2-7E4F-9786-018D39C0FC9E}"/>
              </a:ext>
            </a:extLst>
          </p:cNvPr>
          <p:cNvSpPr txBox="1"/>
          <p:nvPr/>
        </p:nvSpPr>
        <p:spPr>
          <a:xfrm>
            <a:off x="572025" y="3621152"/>
            <a:ext cx="316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/>
              <a:t>*</a:t>
            </a:r>
            <a:endParaRPr lang="en-RS" sz="20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9C85C30-9131-C74B-866E-11259BE507C5}"/>
              </a:ext>
            </a:extLst>
          </p:cNvPr>
          <p:cNvGrpSpPr/>
          <p:nvPr/>
        </p:nvGrpSpPr>
        <p:grpSpPr>
          <a:xfrm>
            <a:off x="5030385" y="3981075"/>
            <a:ext cx="2160000" cy="1800000"/>
            <a:chOff x="5633914" y="4362322"/>
            <a:chExt cx="2160000" cy="180000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D4BA154-B71A-5545-AAFE-3300A62AB83E}"/>
                </a:ext>
              </a:extLst>
            </p:cNvPr>
            <p:cNvGrpSpPr/>
            <p:nvPr/>
          </p:nvGrpSpPr>
          <p:grpSpPr>
            <a:xfrm>
              <a:off x="5633914" y="4362322"/>
              <a:ext cx="2160000" cy="1800000"/>
              <a:chOff x="5127788" y="1778900"/>
              <a:chExt cx="2160000" cy="1800000"/>
            </a:xfrm>
          </p:grpSpPr>
          <p:sp>
            <p:nvSpPr>
              <p:cNvPr id="292" name="Google Shape;292;p34"/>
              <p:cNvSpPr/>
              <p:nvPr/>
            </p:nvSpPr>
            <p:spPr>
              <a:xfrm>
                <a:off x="5127788" y="1778900"/>
                <a:ext cx="2160000" cy="1800000"/>
              </a:xfrm>
              <a:prstGeom prst="roundRect">
                <a:avLst>
                  <a:gd name="adj" fmla="val 16667"/>
                </a:avLst>
              </a:prstGeom>
              <a:noFill/>
              <a:ln w="9525" cap="flat" cmpd="sng">
                <a:solidFill>
                  <a:srgbClr val="0043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sr-Cyrl-RS" sz="2000" b="1"/>
                  <a:t>ИСТОРИЈА</a:t>
                </a:r>
                <a:endParaRPr sz="2000" b="1"/>
              </a:p>
            </p:txBody>
          </p:sp>
          <p:grpSp>
            <p:nvGrpSpPr>
              <p:cNvPr id="381" name="Google Shape;381;p34"/>
              <p:cNvGrpSpPr/>
              <p:nvPr/>
            </p:nvGrpSpPr>
            <p:grpSpPr>
              <a:xfrm>
                <a:off x="5734195" y="2539364"/>
                <a:ext cx="1399150" cy="712050"/>
                <a:chOff x="5625650" y="2360200"/>
                <a:chExt cx="1399150" cy="712050"/>
              </a:xfrm>
            </p:grpSpPr>
            <p:sp>
              <p:nvSpPr>
                <p:cNvPr id="380" name="Google Shape;380;p34"/>
                <p:cNvSpPr/>
                <p:nvPr/>
              </p:nvSpPr>
              <p:spPr>
                <a:xfrm>
                  <a:off x="6096000" y="2513650"/>
                  <a:ext cx="928800" cy="558600"/>
                </a:xfrm>
                <a:prstGeom prst="triangle">
                  <a:avLst>
                    <a:gd name="adj" fmla="val 48199"/>
                  </a:avLst>
                </a:prstGeom>
                <a:noFill/>
                <a:ln w="19050" cap="flat" cmpd="sng">
                  <a:solidFill>
                    <a:srgbClr val="00437A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2" name="Google Shape;382;p34"/>
                <p:cNvSpPr/>
                <p:nvPr/>
              </p:nvSpPr>
              <p:spPr>
                <a:xfrm>
                  <a:off x="5625650" y="2360200"/>
                  <a:ext cx="1189200" cy="711900"/>
                </a:xfrm>
                <a:prstGeom prst="triangle">
                  <a:avLst>
                    <a:gd name="adj" fmla="val 48409"/>
                  </a:avLst>
                </a:prstGeom>
                <a:solidFill>
                  <a:schemeClr val="lt1"/>
                </a:solidFill>
                <a:ln w="19050" cap="flat" cmpd="sng">
                  <a:solidFill>
                    <a:srgbClr val="00437A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384" name="Google Shape;384;p34"/>
                <p:cNvCxnSpPr>
                  <a:stCxn id="382" idx="0"/>
                </p:cNvCxnSpPr>
                <p:nvPr/>
              </p:nvCxnSpPr>
              <p:spPr>
                <a:xfrm flipH="1">
                  <a:off x="6081630" y="2360200"/>
                  <a:ext cx="119700" cy="5106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85" name="Google Shape;385;p34"/>
                <p:cNvCxnSpPr>
                  <a:stCxn id="380" idx="0"/>
                  <a:endCxn id="382" idx="5"/>
                </p:cNvCxnSpPr>
                <p:nvPr/>
              </p:nvCxnSpPr>
              <p:spPr>
                <a:xfrm flipH="1">
                  <a:off x="6507972" y="2513650"/>
                  <a:ext cx="35700" cy="202500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sp>
          <p:nvSpPr>
            <p:cNvPr id="148" name="Google Shape;378;p34">
              <a:extLst>
                <a:ext uri="{FF2B5EF4-FFF2-40B4-BE49-F238E27FC236}">
                  <a16:creationId xmlns:a16="http://schemas.microsoft.com/office/drawing/2014/main" id="{A966E8CA-29DE-F246-A480-795864D94922}"/>
                </a:ext>
              </a:extLst>
            </p:cNvPr>
            <p:cNvSpPr/>
            <p:nvPr/>
          </p:nvSpPr>
          <p:spPr>
            <a:xfrm>
              <a:off x="5977236" y="5231553"/>
              <a:ext cx="928800" cy="614100"/>
            </a:xfrm>
            <a:prstGeom prst="triangle">
              <a:avLst>
                <a:gd name="adj" fmla="val 48409"/>
              </a:avLst>
            </a:prstGeom>
            <a:solidFill>
              <a:schemeClr val="lt1"/>
            </a:solidFill>
            <a:ln w="19050" cap="flat" cmpd="sng">
              <a:solidFill>
                <a:srgbClr val="0043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49" name="Google Shape;384;p34">
              <a:extLst>
                <a:ext uri="{FF2B5EF4-FFF2-40B4-BE49-F238E27FC236}">
                  <a16:creationId xmlns:a16="http://schemas.microsoft.com/office/drawing/2014/main" id="{4FDB4BFA-504C-F24F-9CB4-136A6C87B8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69704" y="5276610"/>
              <a:ext cx="139099" cy="560153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" grpId="0" animBg="1"/>
      <p:bldP spid="293" grpId="0" animBg="1"/>
      <p:bldP spid="294" grpId="0" animBg="1"/>
      <p:bldP spid="35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3"/>
          <p:cNvSpPr txBox="1"/>
          <p:nvPr/>
        </p:nvSpPr>
        <p:spPr>
          <a:xfrm>
            <a:off x="613080" y="473242"/>
            <a:ext cx="10515240" cy="1002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400" dirty="0">
                <a:solidFill>
                  <a:srgbClr val="1E4E79"/>
                </a:solidFill>
              </a:rPr>
              <a:t>Шта се тестира</a:t>
            </a:r>
            <a:endParaRPr sz="4400" strike="noStrike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3"/>
          <p:cNvSpPr txBox="1"/>
          <p:nvPr/>
        </p:nvSpPr>
        <p:spPr>
          <a:xfrm>
            <a:off x="848770" y="1475509"/>
            <a:ext cx="10882566" cy="4174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240" algn="l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Noto Sans Symbols"/>
              <a:buChar char="▪"/>
            </a:pP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Тестовима из општеобразовних предмета се проверава </a:t>
            </a:r>
            <a:r>
              <a:rPr lang="sr-Cyrl-RS" sz="2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оствареност стандарда постигнућа 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 крају средњег образовања (стандарди постигнућа су исти за све ученике средњих школа и дефинисани на три нивоа)</a:t>
            </a:r>
            <a:endParaRPr sz="2400" dirty="0"/>
          </a:p>
          <a:p>
            <a:pPr marL="228600" marR="0" lvl="0" indent="-228240" algn="l" rtl="0">
              <a:spcBef>
                <a:spcPts val="1602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Noto Sans Symbols"/>
              <a:buChar char="▪"/>
            </a:pP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 </a:t>
            </a:r>
            <a:r>
              <a:rPr lang="sr-Cyrl-RS" sz="2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Листи општеобразовних наставних предмета 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налазе се само предмети за које су дефинисани стандарди постигнућа</a:t>
            </a:r>
            <a:endParaRPr sz="2400" dirty="0"/>
          </a:p>
          <a:p>
            <a:pPr marL="228600" marR="0" lvl="0" indent="-228240" algn="l" rtl="0">
              <a:spcBef>
                <a:spcPts val="2401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Noto Sans Symbols"/>
              <a:buChar char="▪"/>
            </a:pP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Стручним испитом у оквиру СМ </a:t>
            </a:r>
            <a:r>
              <a:rPr lang="sr-Cyrl-RS" sz="2400" dirty="0"/>
              <a:t>и уметничким испитом у оквиру УМ 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проверава се оствареност </a:t>
            </a:r>
            <a:r>
              <a:rPr lang="sr-Cyrl-RS" sz="2400" dirty="0">
                <a:solidFill>
                  <a:srgbClr val="1E4E79"/>
                </a:solidFill>
                <a:latin typeface="Arial"/>
                <a:ea typeface="Arial"/>
                <a:cs typeface="Arial"/>
                <a:sym typeface="Arial"/>
              </a:rPr>
              <a:t>стандарда квалификације 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(односно </a:t>
            </a:r>
            <a:r>
              <a:rPr lang="sr-Cyrl-RS" sz="2400" dirty="0"/>
              <a:t>исхода учења – знања, вештина и способности</a:t>
            </a:r>
            <a:r>
              <a:rPr lang="sr-Cyrl-RS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уколико још увек не постоји стандард квалификације)</a:t>
            </a:r>
            <a:endParaRPr sz="2400" dirty="0"/>
          </a:p>
        </p:txBody>
      </p:sp>
      <p:sp>
        <p:nvSpPr>
          <p:cNvPr id="281" name="Google Shape;281;p33"/>
          <p:cNvSpPr txBox="1"/>
          <p:nvPr/>
        </p:nvSpPr>
        <p:spPr>
          <a:xfrm>
            <a:off x="0" y="0"/>
            <a:ext cx="3647209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КОНЦЕПТ ДРЖАВНЕ МАТУРЕ</a:t>
            </a:r>
            <a:endParaRPr/>
          </a:p>
        </p:txBody>
      </p:sp>
    </p:spTree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6"/>
          <p:cNvSpPr txBox="1"/>
          <p:nvPr/>
        </p:nvSpPr>
        <p:spPr>
          <a:xfrm>
            <a:off x="654644" y="474533"/>
            <a:ext cx="10740240" cy="105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4000" strike="noStrike" dirty="0">
                <a:solidFill>
                  <a:srgbClr val="2F5597"/>
                </a:solidFill>
                <a:latin typeface="Arial"/>
                <a:ea typeface="Arial"/>
                <a:cs typeface="Arial"/>
                <a:sym typeface="Arial"/>
              </a:rPr>
              <a:t>Радне групе за израду испитних материјала</a:t>
            </a:r>
            <a:endParaRPr sz="4000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36"/>
          <p:cNvSpPr txBox="1"/>
          <p:nvPr/>
        </p:nvSpPr>
        <p:spPr>
          <a:xfrm>
            <a:off x="797115" y="2770238"/>
            <a:ext cx="11224500" cy="2951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2200"/>
              </a:spcBef>
              <a:spcAft>
                <a:spcPts val="1200"/>
              </a:spcAft>
              <a:buNone/>
            </a:pPr>
            <a:r>
              <a:rPr lang="sr-Cyrl-RS" sz="8800" b="1" strike="noStrike" dirty="0">
                <a:solidFill>
                  <a:srgbClr val="1E4E79"/>
                </a:solidFill>
                <a:latin typeface="+mn-lt"/>
                <a:ea typeface="Arial"/>
                <a:cs typeface="Arial"/>
                <a:sym typeface="Arial"/>
              </a:rPr>
              <a:t>Израда испитних материјала:</a:t>
            </a:r>
            <a:endParaRPr sz="8800" b="0" strike="noStrike" dirty="0">
              <a:solidFill>
                <a:srgbClr val="1E4E79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68000" marR="0" lvl="0" indent="-456840">
              <a:spcBef>
                <a:spcPts val="400"/>
              </a:spcBef>
              <a:spcAft>
                <a:spcPts val="799"/>
              </a:spcAft>
              <a:buSzPts val="2400"/>
              <a:buFont typeface="Wingdings" charset="2"/>
              <a:buChar char=""/>
            </a:pPr>
            <a:r>
              <a:rPr lang="sr-Cyrl-RS" sz="8800" kern="1200" spc="-1" dirty="0">
                <a:ea typeface="+mn-ea"/>
                <a:cs typeface="+mn-cs"/>
              </a:rPr>
              <a:t>Тест (из базе задатака, до 40 задатака у тестовима из општеобразовних предмета и до 50 у тестовима из теоријских делова стручних испита)</a:t>
            </a:r>
            <a:endParaRPr sz="8800" kern="1200" spc="-1" dirty="0">
              <a:ea typeface="+mn-ea"/>
              <a:cs typeface="+mn-cs"/>
              <a:sym typeface="Calibri"/>
            </a:endParaRPr>
          </a:p>
          <a:p>
            <a:pPr marL="468000" marR="0" lvl="0" indent="-456840">
              <a:spcBef>
                <a:spcPts val="400"/>
              </a:spcBef>
              <a:spcAft>
                <a:spcPts val="799"/>
              </a:spcAft>
              <a:buSzPts val="2400"/>
              <a:buFont typeface="Wingdings" charset="2"/>
              <a:buChar char=""/>
            </a:pPr>
            <a:r>
              <a:rPr lang="sr-Cyrl-RS" sz="8800" kern="1200" spc="-1" dirty="0">
                <a:ea typeface="+mn-ea"/>
                <a:cs typeface="+mn-cs"/>
              </a:rPr>
              <a:t>Упутство за прегледањ</a:t>
            </a:r>
            <a:r>
              <a:rPr lang="en-US" sz="8800" kern="1200" spc="-1" dirty="0">
                <a:ea typeface="+mn-ea"/>
                <a:cs typeface="+mn-cs"/>
              </a:rPr>
              <a:t>e</a:t>
            </a:r>
            <a:r>
              <a:rPr lang="sr-Cyrl-RS" sz="8800" kern="1200" spc="-1" dirty="0">
                <a:ea typeface="+mn-ea"/>
                <a:cs typeface="+mn-cs"/>
              </a:rPr>
              <a:t> теста</a:t>
            </a:r>
            <a:endParaRPr sz="8800" kern="1200" spc="-1" dirty="0">
              <a:ea typeface="+mn-ea"/>
              <a:cs typeface="+mn-cs"/>
              <a:sym typeface="Calibri"/>
            </a:endParaRPr>
          </a:p>
          <a:p>
            <a:pPr marL="468000" marR="0" lvl="0" indent="-456840">
              <a:spcBef>
                <a:spcPts val="400"/>
              </a:spcBef>
              <a:spcAft>
                <a:spcPts val="799"/>
              </a:spcAft>
              <a:buSzPts val="2400"/>
              <a:buFont typeface="Wingdings" charset="2"/>
              <a:buChar char=""/>
            </a:pPr>
            <a:r>
              <a:rPr lang="sr-Cyrl-RS" sz="8800" kern="1200" spc="-1" dirty="0">
                <a:ea typeface="+mn-ea"/>
                <a:cs typeface="+mn-cs"/>
              </a:rPr>
              <a:t>(Радни) задаци</a:t>
            </a:r>
            <a:endParaRPr sz="8800" kern="1200" spc="-1" dirty="0">
              <a:ea typeface="+mn-ea"/>
              <a:cs typeface="+mn-cs"/>
              <a:sym typeface="Calibri"/>
            </a:endParaRPr>
          </a:p>
          <a:p>
            <a:pPr marL="468000" marR="0" lvl="0" indent="-456840">
              <a:spcBef>
                <a:spcPts val="400"/>
              </a:spcBef>
              <a:spcAft>
                <a:spcPts val="799"/>
              </a:spcAft>
              <a:buSzPts val="2400"/>
              <a:buFont typeface="Wingdings" charset="2"/>
              <a:buChar char=""/>
            </a:pPr>
            <a:r>
              <a:rPr lang="sr-Cyrl-RS" sz="8800" kern="1200" spc="-1" dirty="0">
                <a:ea typeface="+mn-ea"/>
                <a:cs typeface="+mn-cs"/>
              </a:rPr>
              <a:t>Обрасци за оцењивање (радних) задатака</a:t>
            </a:r>
            <a:endParaRPr sz="8800" kern="1200" spc="-1" dirty="0">
              <a:ea typeface="+mn-ea"/>
              <a:cs typeface="+mn-cs"/>
              <a:sym typeface="Calibri"/>
            </a:endParaRPr>
          </a:p>
          <a:p>
            <a:pPr marL="468000" marR="0" lvl="0" indent="-456840">
              <a:spcBef>
                <a:spcPts val="400"/>
              </a:spcBef>
              <a:spcAft>
                <a:spcPts val="799"/>
              </a:spcAft>
              <a:buSzPts val="2400"/>
              <a:buFont typeface="Wingdings" charset="2"/>
              <a:buChar char=""/>
            </a:pPr>
            <a:r>
              <a:rPr lang="sr-Cyrl-RS" sz="8800" kern="1200" spc="-1" dirty="0">
                <a:ea typeface="+mn-ea"/>
                <a:cs typeface="+mn-cs"/>
              </a:rPr>
              <a:t>Приручници</a:t>
            </a:r>
            <a:endParaRPr sz="8800" kern="1200" spc="-1" dirty="0">
              <a:ea typeface="+mn-ea"/>
              <a:cs typeface="+mn-cs"/>
              <a:sym typeface="Calibri"/>
            </a:endParaRPr>
          </a:p>
        </p:txBody>
      </p:sp>
      <p:sp>
        <p:nvSpPr>
          <p:cNvPr id="433" name="Google Shape;433;p36"/>
          <p:cNvSpPr txBox="1"/>
          <p:nvPr/>
        </p:nvSpPr>
        <p:spPr>
          <a:xfrm>
            <a:off x="0" y="0"/>
            <a:ext cx="3647209" cy="369332"/>
          </a:xfrm>
          <a:prstGeom prst="rect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sr-Cyrl-R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КОНЦЕПТ ДРЖАВНЕ МАТУРЕ</a:t>
            </a:r>
            <a:endParaRPr dirty="0"/>
          </a:p>
        </p:txBody>
      </p:sp>
      <p:sp>
        <p:nvSpPr>
          <p:cNvPr id="435" name="Google Shape;435;p36"/>
          <p:cNvSpPr/>
          <p:nvPr/>
        </p:nvSpPr>
        <p:spPr>
          <a:xfrm>
            <a:off x="797115" y="1556785"/>
            <a:ext cx="10487411" cy="1055469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00437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400" dirty="0">
                <a:solidFill>
                  <a:schemeClr val="dk1"/>
                </a:solidFill>
              </a:rPr>
              <a:t>Рад у оквиру </a:t>
            </a:r>
            <a:r>
              <a:rPr lang="sr-Cyrl-RS" sz="2400" b="1" dirty="0">
                <a:solidFill>
                  <a:schemeClr val="dk1"/>
                </a:solidFill>
              </a:rPr>
              <a:t>Центра за испите </a:t>
            </a:r>
            <a:r>
              <a:rPr lang="sr-Cyrl-RS" sz="2400" dirty="0">
                <a:solidFill>
                  <a:schemeClr val="tx1"/>
                </a:solidFill>
              </a:rPr>
              <a:t>ЗВКОВ-а (припрема тестова за све испите) и </a:t>
            </a:r>
            <a:r>
              <a:rPr lang="sr-Cyrl-RS" sz="2400" b="1" dirty="0">
                <a:solidFill>
                  <a:schemeClr val="tx1"/>
                </a:solidFill>
              </a:rPr>
              <a:t>ЗУОВ-а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sr-Cyrl-RS" sz="2400" dirty="0">
                <a:solidFill>
                  <a:schemeClr val="tx1"/>
                </a:solidFill>
              </a:rPr>
              <a:t>(припрема програма стручне матуре)</a:t>
            </a:r>
            <a:endParaRPr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356559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2192</Words>
  <Application>Microsoft Office PowerPoint</Application>
  <PresentationFormat>Widescreen</PresentationFormat>
  <Paragraphs>257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Noto Sans Symbols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Учесници и радна тела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Tamara</dc:creator>
  <cp:lastModifiedBy>Tamara Ikonomov</cp:lastModifiedBy>
  <cp:revision>24</cp:revision>
  <dcterms:modified xsi:type="dcterms:W3CDTF">2021-12-16T12:50:47Z</dcterms:modified>
</cp:coreProperties>
</file>